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307" r:id="rId3"/>
    <p:sldId id="308" r:id="rId4"/>
    <p:sldId id="280" r:id="rId5"/>
    <p:sldId id="329" r:id="rId6"/>
    <p:sldId id="324" r:id="rId7"/>
    <p:sldId id="301" r:id="rId8"/>
    <p:sldId id="314" r:id="rId9"/>
    <p:sldId id="328" r:id="rId10"/>
    <p:sldId id="274" r:id="rId11"/>
  </p:sldIdLst>
  <p:sldSz cx="9144000" cy="5143500" type="screen16x9"/>
  <p:notesSz cx="6858000" cy="9144000"/>
  <p:defaultTextStyle>
    <a:defPPr>
      <a:defRPr lang="ru-RU"/>
    </a:defPPr>
    <a:lvl1pPr algn="l" defTabSz="455613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5613" indent="1588" algn="l" defTabSz="455613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2813" indent="1588" algn="l" defTabSz="455613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0013" indent="1588" algn="l" defTabSz="455613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7213" indent="1588" algn="l" defTabSz="455613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277" autoAdjust="0"/>
  </p:normalViewPr>
  <p:slideViewPr>
    <p:cSldViewPr snapToGrid="0" snapToObjects="1">
      <p:cViewPr varScale="1">
        <p:scale>
          <a:sx n="142" d="100"/>
          <a:sy n="142" d="100"/>
        </p:scale>
        <p:origin x="714" y="11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457161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/>
            </a:lvl1pPr>
          </a:lstStyle>
          <a:p>
            <a:pPr>
              <a:defRPr/>
            </a:pPr>
            <a:fld id="{9AC4CA27-9998-4D10-B7F1-AD04934F4B01}" type="datetime1">
              <a:rPr lang="en-US"/>
              <a:pPr>
                <a:defRPr/>
              </a:pPr>
              <a:t>2/26/2018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457161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/>
            </a:lvl1pPr>
          </a:lstStyle>
          <a:p>
            <a:pPr>
              <a:defRPr/>
            </a:pPr>
            <a:fld id="{CB10F820-5CCC-4B12-8FC1-4164A983586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09544155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457161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/>
            </a:lvl1pPr>
          </a:lstStyle>
          <a:p>
            <a:pPr>
              <a:defRPr/>
            </a:pPr>
            <a:fld id="{E03CA859-3F02-4B1E-81BD-54927FF8E7A0}" type="datetime1">
              <a:rPr lang="en-US"/>
              <a:pPr>
                <a:defRPr/>
              </a:pPr>
              <a:t>2/26/2018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457161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/>
            </a:lvl1pPr>
          </a:lstStyle>
          <a:p>
            <a:pPr>
              <a:defRPr/>
            </a:pPr>
            <a:fld id="{68E60D50-9265-4A33-89B1-DF161DFD1DC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13984090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algn="l" defTabSz="455613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Arial" charset="0"/>
      </a:defRPr>
    </a:lvl1pPr>
    <a:lvl2pPr marL="455613" algn="l" defTabSz="455613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Arial" pitchFamily="34" charset="0"/>
      </a:defRPr>
    </a:lvl2pPr>
    <a:lvl3pPr marL="912813" algn="l" defTabSz="455613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Arial" pitchFamily="34" charset="0"/>
      </a:defRPr>
    </a:lvl3pPr>
    <a:lvl4pPr marL="1370013" algn="l" defTabSz="455613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Arial" pitchFamily="34" charset="0"/>
      </a:defRPr>
    </a:lvl4pPr>
    <a:lvl5pPr marL="1827213" algn="l" defTabSz="455613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Arial" pitchFamily="34" charset="0"/>
      </a:defRPr>
    </a:lvl5pPr>
    <a:lvl6pPr marL="2285802" algn="l" defTabSz="45716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63" algn="l" defTabSz="45716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23" algn="l" defTabSz="45716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84" algn="l" defTabSz="45716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cs typeface="Arial" panose="020B0604020202020204" pitchFamily="34" charset="0"/>
            </a:endParaRPr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16389" name="Номер слайда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05D4821A-8F55-4B1D-86F2-E8464365F666}" type="slidenum">
              <a:rPr kumimoji="0" lang="ru-RU" altLang="ru-RU" smtClean="0"/>
              <a:pPr/>
              <a:t>1</a:t>
            </a:fld>
            <a:endParaRPr kumimoji="0"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08983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cs typeface="Arial" panose="020B0604020202020204" pitchFamily="34" charset="0"/>
            </a:endParaRPr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18437" name="Номер слайда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48179458-8314-4084-9249-D9D5EF4DCE28}" type="slidenum">
              <a:rPr lang="ru-RU" altLang="ru-RU" smtClean="0"/>
              <a:pPr/>
              <a:t>2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4369096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cs typeface="Arial" panose="020B0604020202020204" pitchFamily="34" charset="0"/>
            </a:endParaRPr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21509" name="Номер слайда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067CBFB0-3F3E-4BA7-9BD4-990A2DA93F54}" type="slidenum">
              <a:rPr lang="ru-RU" altLang="ru-RU" smtClean="0"/>
              <a:pPr/>
              <a:t>4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3175296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cs typeface="Arial" panose="020B0604020202020204" pitchFamily="34" charset="0"/>
            </a:endParaRPr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27653" name="Номер слайда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1311153F-85BD-4235-9FE6-5343364404C3}" type="slidenum">
              <a:rPr lang="ru-RU" altLang="ru-RU" smtClean="0"/>
              <a:pPr/>
              <a:t>9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6908009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cs typeface="Arial" panose="020B0604020202020204" pitchFamily="34" charset="0"/>
            </a:endParaRPr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29701" name="Номер слайда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452A95A8-9FD3-40F7-8A0A-BE5C634A7E8E}" type="slidenum">
              <a:rPr lang="ru-RU" altLang="ru-RU" smtClean="0"/>
              <a:pPr/>
              <a:t>10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273020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Россия, Москва, 123100, 1-й </a:t>
            </a:r>
            <a:r>
              <a:rPr lang="en-US" err="1"/>
              <a:t>Красногвардейский</a:t>
            </a:r>
            <a:r>
              <a:rPr lang="en-US"/>
              <a:t> </a:t>
            </a:r>
            <a:r>
              <a:rPr lang="en-US" err="1"/>
              <a:t>проезд</a:t>
            </a:r>
            <a:r>
              <a:rPr lang="en-US"/>
              <a:t>, д.9 </a:t>
            </a:r>
            <a:r>
              <a:rPr lang="en-US" err="1"/>
              <a:t>Тел</a:t>
            </a:r>
            <a:r>
              <a:rPr lang="en-US"/>
              <a:t>.: (495) 730 2 333, </a:t>
            </a:r>
            <a:r>
              <a:rPr lang="en-US" err="1"/>
              <a:t>факс</a:t>
            </a:r>
            <a:r>
              <a:rPr lang="en-US"/>
              <a:t>: (495) 956 06 84 citynext.ru</a:t>
            </a: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F384E0-7FE5-443D-A616-36FC19FD67B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82098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Образец текста</a:t>
            </a:r>
          </a:p>
          <a:p>
            <a:pPr lvl="1"/>
            <a:r>
              <a:rPr lang="en-GB" smtClean="0"/>
              <a:t>Второй уровень</a:t>
            </a:r>
          </a:p>
          <a:p>
            <a:pPr lvl="2"/>
            <a:r>
              <a:rPr lang="en-GB" smtClean="0"/>
              <a:t>Третий уровень</a:t>
            </a:r>
          </a:p>
          <a:p>
            <a:pPr lvl="3"/>
            <a:r>
              <a:rPr lang="en-GB" smtClean="0"/>
              <a:t>Четвертый уровень</a:t>
            </a:r>
          </a:p>
          <a:p>
            <a:pPr lvl="4"/>
            <a:r>
              <a:rPr lang="en-GB" smtClean="0"/>
              <a:t>Пятый уровень</a:t>
            </a: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Россия, Москва, 123100, 1-й Красногвардейский проезд, д.9 Тел.: (495) 730 2 333, факс: (495) 956 06 84 citynext.ru</a:t>
            </a: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FD096-44D7-412F-8DBE-0305ABF492F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91195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GB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GB" smtClean="0"/>
              <a:t>Образец текста</a:t>
            </a:r>
          </a:p>
          <a:p>
            <a:pPr lvl="1"/>
            <a:r>
              <a:rPr lang="en-GB" smtClean="0"/>
              <a:t>Второй уровень</a:t>
            </a:r>
          </a:p>
          <a:p>
            <a:pPr lvl="2"/>
            <a:r>
              <a:rPr lang="en-GB" smtClean="0"/>
              <a:t>Третий уровень</a:t>
            </a:r>
          </a:p>
          <a:p>
            <a:pPr lvl="3"/>
            <a:r>
              <a:rPr lang="en-GB" smtClean="0"/>
              <a:t>Четвертый уровень</a:t>
            </a:r>
          </a:p>
          <a:p>
            <a:pPr lvl="4"/>
            <a:r>
              <a:rPr lang="en-GB" smtClean="0"/>
              <a:t>Пятый уровень</a:t>
            </a: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Россия, Москва, 123100, 1-й Красногвардейский проезд, д.9 Тел.: (495) 730 2 333, факс: (495) 956 06 84 citynext.ru</a:t>
            </a: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9DD9EC-19E7-4309-9C99-6951802F7D5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77468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Образец текста</a:t>
            </a:r>
          </a:p>
          <a:p>
            <a:pPr lvl="1"/>
            <a:r>
              <a:rPr lang="en-GB" smtClean="0"/>
              <a:t>Второй уровень</a:t>
            </a:r>
          </a:p>
          <a:p>
            <a:pPr lvl="2"/>
            <a:r>
              <a:rPr lang="en-GB" smtClean="0"/>
              <a:t>Третий уровень</a:t>
            </a:r>
          </a:p>
          <a:p>
            <a:pPr lvl="3"/>
            <a:r>
              <a:rPr lang="en-GB" smtClean="0"/>
              <a:t>Четвертый уровень</a:t>
            </a:r>
          </a:p>
          <a:p>
            <a:pPr lvl="4"/>
            <a:r>
              <a:rPr lang="en-GB" smtClean="0"/>
              <a:t>Пятый уровень</a:t>
            </a: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Россия, Москва, 123100, 1-й Красногвардейский проезд, д.9 Тел.: (495) 730 2 333, факс: (495) 956 06 84 citynext.ru</a:t>
            </a: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000953-102A-4DA9-8F31-0818BB366DF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47276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dirty="0" err="1" smtClean="0"/>
              <a:t>Образец</a:t>
            </a:r>
            <a:r>
              <a:rPr lang="en-GB" dirty="0" smtClean="0"/>
              <a:t> </a:t>
            </a:r>
            <a:r>
              <a:rPr lang="en-GB" dirty="0" err="1" smtClean="0"/>
              <a:t>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6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err="1" smtClean="0"/>
              <a:t>Образец</a:t>
            </a:r>
            <a:r>
              <a:rPr lang="en-GB" dirty="0" smtClean="0"/>
              <a:t> </a:t>
            </a:r>
            <a:r>
              <a:rPr lang="en-GB" dirty="0" err="1" smtClean="0"/>
              <a:t>текста</a:t>
            </a:r>
            <a:endParaRPr lang="en-GB" dirty="0" smtClean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Россия, Москва, 123100, 1-й Красногвардейский проезд, д.9 Тел.: (495) 730 2 333, факс: (495) 956 06 84 citynext.ru</a:t>
            </a: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9DB1B3-95EE-4402-A56C-E7AAAE566B9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30115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Образец текста</a:t>
            </a:r>
          </a:p>
          <a:p>
            <a:pPr lvl="1"/>
            <a:r>
              <a:rPr lang="en-GB" smtClean="0"/>
              <a:t>Второй уровень</a:t>
            </a:r>
          </a:p>
          <a:p>
            <a:pPr lvl="2"/>
            <a:r>
              <a:rPr lang="en-GB" smtClean="0"/>
              <a:t>Третий уровень</a:t>
            </a:r>
          </a:p>
          <a:p>
            <a:pPr lvl="3"/>
            <a:r>
              <a:rPr lang="en-GB" smtClean="0"/>
              <a:t>Четвертый уровень</a:t>
            </a:r>
          </a:p>
          <a:p>
            <a:pPr lvl="4"/>
            <a:r>
              <a:rPr lang="en-GB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Образец текста</a:t>
            </a:r>
          </a:p>
          <a:p>
            <a:pPr lvl="1"/>
            <a:r>
              <a:rPr lang="en-GB" smtClean="0"/>
              <a:t>Второй уровень</a:t>
            </a:r>
          </a:p>
          <a:p>
            <a:pPr lvl="2"/>
            <a:r>
              <a:rPr lang="en-GB" smtClean="0"/>
              <a:t>Третий уровень</a:t>
            </a:r>
          </a:p>
          <a:p>
            <a:pPr lvl="3"/>
            <a:r>
              <a:rPr lang="en-GB" smtClean="0"/>
              <a:t>Четвертый уровень</a:t>
            </a:r>
          </a:p>
          <a:p>
            <a:pPr lvl="4"/>
            <a:r>
              <a:rPr lang="en-GB" smtClean="0"/>
              <a:t>Пятый уровень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Россия, Москва, 123100, 1-й Красногвардейский проезд, д.9 Тел.: (495) 730 2 333, факс: (495) 956 06 84 citynext.ru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4DE41-A370-4741-B479-F26D5D7D138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81783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1" indent="0">
              <a:buNone/>
              <a:defRPr sz="2000" b="1"/>
            </a:lvl2pPr>
            <a:lvl3pPr marL="914321" indent="0">
              <a:buNone/>
              <a:defRPr sz="1800" b="1"/>
            </a:lvl3pPr>
            <a:lvl4pPr marL="1371482" indent="0">
              <a:buNone/>
              <a:defRPr sz="1600" b="1"/>
            </a:lvl4pPr>
            <a:lvl5pPr marL="1828642" indent="0">
              <a:buNone/>
              <a:defRPr sz="1600" b="1"/>
            </a:lvl5pPr>
            <a:lvl6pPr marL="2285802" indent="0">
              <a:buNone/>
              <a:defRPr sz="1600" b="1"/>
            </a:lvl6pPr>
            <a:lvl7pPr marL="2742963" indent="0">
              <a:buNone/>
              <a:defRPr sz="1600" b="1"/>
            </a:lvl7pPr>
            <a:lvl8pPr marL="3200123" indent="0">
              <a:buNone/>
              <a:defRPr sz="1600" b="1"/>
            </a:lvl8pPr>
            <a:lvl9pPr marL="3657284" indent="0">
              <a:buNone/>
              <a:defRPr sz="1600" b="1"/>
            </a:lvl9pPr>
          </a:lstStyle>
          <a:p>
            <a:pPr lvl="0"/>
            <a:r>
              <a:rPr lang="en-GB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Образец текста</a:t>
            </a:r>
          </a:p>
          <a:p>
            <a:pPr lvl="1"/>
            <a:r>
              <a:rPr lang="en-GB" smtClean="0"/>
              <a:t>Второй уровень</a:t>
            </a:r>
          </a:p>
          <a:p>
            <a:pPr lvl="2"/>
            <a:r>
              <a:rPr lang="en-GB" smtClean="0"/>
              <a:t>Третий уровень</a:t>
            </a:r>
          </a:p>
          <a:p>
            <a:pPr lvl="3"/>
            <a:r>
              <a:rPr lang="en-GB" smtClean="0"/>
              <a:t>Четвертый уровень</a:t>
            </a:r>
          </a:p>
          <a:p>
            <a:pPr lvl="4"/>
            <a:r>
              <a:rPr lang="en-GB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1" indent="0">
              <a:buNone/>
              <a:defRPr sz="2000" b="1"/>
            </a:lvl2pPr>
            <a:lvl3pPr marL="914321" indent="0">
              <a:buNone/>
              <a:defRPr sz="1800" b="1"/>
            </a:lvl3pPr>
            <a:lvl4pPr marL="1371482" indent="0">
              <a:buNone/>
              <a:defRPr sz="1600" b="1"/>
            </a:lvl4pPr>
            <a:lvl5pPr marL="1828642" indent="0">
              <a:buNone/>
              <a:defRPr sz="1600" b="1"/>
            </a:lvl5pPr>
            <a:lvl6pPr marL="2285802" indent="0">
              <a:buNone/>
              <a:defRPr sz="1600" b="1"/>
            </a:lvl6pPr>
            <a:lvl7pPr marL="2742963" indent="0">
              <a:buNone/>
              <a:defRPr sz="1600" b="1"/>
            </a:lvl7pPr>
            <a:lvl8pPr marL="3200123" indent="0">
              <a:buNone/>
              <a:defRPr sz="1600" b="1"/>
            </a:lvl8pPr>
            <a:lvl9pPr marL="3657284" indent="0">
              <a:buNone/>
              <a:defRPr sz="1600" b="1"/>
            </a:lvl9pPr>
          </a:lstStyle>
          <a:p>
            <a:pPr lvl="0"/>
            <a:r>
              <a:rPr lang="en-GB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Образец текста</a:t>
            </a:r>
          </a:p>
          <a:p>
            <a:pPr lvl="1"/>
            <a:r>
              <a:rPr lang="en-GB" smtClean="0"/>
              <a:t>Второй уровень</a:t>
            </a:r>
          </a:p>
          <a:p>
            <a:pPr lvl="2"/>
            <a:r>
              <a:rPr lang="en-GB" smtClean="0"/>
              <a:t>Третий уровень</a:t>
            </a:r>
          </a:p>
          <a:p>
            <a:pPr lvl="3"/>
            <a:r>
              <a:rPr lang="en-GB" smtClean="0"/>
              <a:t>Четвертый уровень</a:t>
            </a:r>
          </a:p>
          <a:p>
            <a:pPr lvl="4"/>
            <a:r>
              <a:rPr lang="en-GB" smtClean="0"/>
              <a:t>Пятый уровень</a:t>
            </a:r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Россия, Москва, 123100, 1-й Красногвардейский проезд, д.9 Тел.: (495) 730 2 333, факс: (495) 956 06 84 citynext.ru</a:t>
            </a: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794CD1-E3D5-4CC2-9043-3C71C5F75C2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2452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Образец заголовка</a:t>
            </a: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Россия, Москва, 123100, 1-й Красногвардейский проезд, д.9 Тел.: (495) 730 2 333, факс: (495) 956 06 84 citynext.ru</a:t>
            </a: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C4BB72-08C0-4C75-AC45-BD28A69AC9E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27778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Россия, Москва, 123100, 1-й Красногвардейский проезд, д.9 Тел.: (495) 730 2 333, факс: (495) 956 06 84 citynext.ru</a:t>
            </a:r>
            <a:endParaRPr lang="ru-RU"/>
          </a:p>
        </p:txBody>
      </p:sp>
      <p:sp>
        <p:nvSpPr>
          <p:cNvPr id="3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AC7828-975B-464A-9EE2-6883834E034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19291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dirty="0" err="1" smtClean="0"/>
              <a:t>Образец</a:t>
            </a:r>
            <a:r>
              <a:rPr lang="en-GB" dirty="0" smtClean="0"/>
              <a:t> </a:t>
            </a:r>
            <a:r>
              <a:rPr lang="en-GB" dirty="0" err="1" smtClean="0"/>
              <a:t>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Образец текста</a:t>
            </a:r>
          </a:p>
          <a:p>
            <a:pPr lvl="1"/>
            <a:r>
              <a:rPr lang="en-GB" smtClean="0"/>
              <a:t>Второй уровень</a:t>
            </a:r>
          </a:p>
          <a:p>
            <a:pPr lvl="2"/>
            <a:r>
              <a:rPr lang="en-GB" smtClean="0"/>
              <a:t>Третий уровень</a:t>
            </a:r>
          </a:p>
          <a:p>
            <a:pPr lvl="3"/>
            <a:r>
              <a:rPr lang="en-GB" smtClean="0"/>
              <a:t>Четвертый уровень</a:t>
            </a:r>
          </a:p>
          <a:p>
            <a:pPr lvl="4"/>
            <a:r>
              <a:rPr lang="en-GB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61" indent="0">
              <a:buNone/>
              <a:defRPr sz="1200"/>
            </a:lvl2pPr>
            <a:lvl3pPr marL="914321" indent="0">
              <a:buNone/>
              <a:defRPr sz="1000"/>
            </a:lvl3pPr>
            <a:lvl4pPr marL="1371482" indent="0">
              <a:buNone/>
              <a:defRPr sz="900"/>
            </a:lvl4pPr>
            <a:lvl5pPr marL="1828642" indent="0">
              <a:buNone/>
              <a:defRPr sz="900"/>
            </a:lvl5pPr>
            <a:lvl6pPr marL="2285802" indent="0">
              <a:buNone/>
              <a:defRPr sz="900"/>
            </a:lvl6pPr>
            <a:lvl7pPr marL="2742963" indent="0">
              <a:buNone/>
              <a:defRPr sz="900"/>
            </a:lvl7pPr>
            <a:lvl8pPr marL="3200123" indent="0">
              <a:buNone/>
              <a:defRPr sz="900"/>
            </a:lvl8pPr>
            <a:lvl9pPr marL="3657284" indent="0">
              <a:buNone/>
              <a:defRPr sz="900"/>
            </a:lvl9pPr>
          </a:lstStyle>
          <a:p>
            <a:pPr lvl="0"/>
            <a:r>
              <a:rPr lang="en-GB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Россия, Москва, 123100, 1-й Красногвардейский проезд, д.9 Тел.: (495) 730 2 333, факс: (495) 956 06 84 citynext.ru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D61680-250B-4ABB-87B5-D2A9945933A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62647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61" indent="0">
              <a:buNone/>
              <a:defRPr sz="2800"/>
            </a:lvl2pPr>
            <a:lvl3pPr marL="914321" indent="0">
              <a:buNone/>
              <a:defRPr sz="2400"/>
            </a:lvl3pPr>
            <a:lvl4pPr marL="1371482" indent="0">
              <a:buNone/>
              <a:defRPr sz="2000"/>
            </a:lvl4pPr>
            <a:lvl5pPr marL="1828642" indent="0">
              <a:buNone/>
              <a:defRPr sz="2000"/>
            </a:lvl5pPr>
            <a:lvl6pPr marL="2285802" indent="0">
              <a:buNone/>
              <a:defRPr sz="2000"/>
            </a:lvl6pPr>
            <a:lvl7pPr marL="2742963" indent="0">
              <a:buNone/>
              <a:defRPr sz="2000"/>
            </a:lvl7pPr>
            <a:lvl8pPr marL="3200123" indent="0">
              <a:buNone/>
              <a:defRPr sz="2000"/>
            </a:lvl8pPr>
            <a:lvl9pPr marL="3657284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61" indent="0">
              <a:buNone/>
              <a:defRPr sz="1200"/>
            </a:lvl2pPr>
            <a:lvl3pPr marL="914321" indent="0">
              <a:buNone/>
              <a:defRPr sz="1000"/>
            </a:lvl3pPr>
            <a:lvl4pPr marL="1371482" indent="0">
              <a:buNone/>
              <a:defRPr sz="900"/>
            </a:lvl4pPr>
            <a:lvl5pPr marL="1828642" indent="0">
              <a:buNone/>
              <a:defRPr sz="900"/>
            </a:lvl5pPr>
            <a:lvl6pPr marL="2285802" indent="0">
              <a:buNone/>
              <a:defRPr sz="900"/>
            </a:lvl6pPr>
            <a:lvl7pPr marL="2742963" indent="0">
              <a:buNone/>
              <a:defRPr sz="900"/>
            </a:lvl7pPr>
            <a:lvl8pPr marL="3200123" indent="0">
              <a:buNone/>
              <a:defRPr sz="900"/>
            </a:lvl8pPr>
            <a:lvl9pPr marL="3657284" indent="0">
              <a:buNone/>
              <a:defRPr sz="900"/>
            </a:lvl9pPr>
          </a:lstStyle>
          <a:p>
            <a:pPr lvl="0"/>
            <a:r>
              <a:rPr lang="en-GB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Россия, Москва, 123100, 1-й Красногвардейский проезд, д.9 Тел.: (495) 730 2 333, факс: (495) 956 06 84 citynext.ru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7C60C6-6F4E-4C45-B49B-0953620B43C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4557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4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2" tIns="45716" rIns="91432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487488" y="4708525"/>
            <a:ext cx="3198812" cy="274638"/>
          </a:xfrm>
          <a:prstGeom prst="rect">
            <a:avLst/>
          </a:prstGeom>
        </p:spPr>
        <p:txBody>
          <a:bodyPr vert="horz" wrap="square" lIns="91432" tIns="45716" rIns="91432" bIns="45716" numCol="1" anchor="ctr" anchorCtr="0" compatLnSpc="1">
            <a:prstTxWarp prst="textNoShape">
              <a:avLst/>
            </a:prstTxWarp>
          </a:bodyPr>
          <a:lstStyle>
            <a:lvl1pPr eaLnBrk="1" hangingPunct="1">
              <a:defRPr kumimoji="0" sz="800" dirty="0" err="1">
                <a:solidFill>
                  <a:srgbClr val="898989"/>
                </a:solidFill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Россия, Москва, 123100, 1-й Красногвардейский проезд, д.9 Тел.: (495) 730 2 333, факс: (495) 956 06 84 citynext.ru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32" tIns="45716" rIns="91432" bIns="45716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C5F8FD3-3925-4357-9432-9F484C3D327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pic>
        <p:nvPicPr>
          <p:cNvPr id="1030" name="Изображение 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4675188"/>
            <a:ext cx="8128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Изображение 8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4667250"/>
            <a:ext cx="2630487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Изображение 15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600" y="4773613"/>
            <a:ext cx="2616200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hf sldNum="0" hdr="0" ftr="0" dt="0"/>
  <p:txStyles>
    <p:titleStyle>
      <a:lvl1pPr algn="l" defTabSz="455613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Helvetica"/>
          <a:ea typeface="Arial" charset="0"/>
          <a:cs typeface="Helvetica"/>
        </a:defRPr>
      </a:lvl1pPr>
      <a:lvl2pPr algn="l" defTabSz="455613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Helvetica" charset="0"/>
          <a:ea typeface="Arial" charset="0"/>
          <a:cs typeface="Helvetica" charset="0"/>
        </a:defRPr>
      </a:lvl2pPr>
      <a:lvl3pPr algn="l" defTabSz="455613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Helvetica" charset="0"/>
          <a:ea typeface="Arial" charset="0"/>
          <a:cs typeface="Helvetica" charset="0"/>
        </a:defRPr>
      </a:lvl3pPr>
      <a:lvl4pPr algn="l" defTabSz="455613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Helvetica" charset="0"/>
          <a:ea typeface="Arial" charset="0"/>
          <a:cs typeface="Helvetica" charset="0"/>
        </a:defRPr>
      </a:lvl4pPr>
      <a:lvl5pPr algn="l" defTabSz="455613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Helvetica" charset="0"/>
          <a:ea typeface="Arial" charset="0"/>
          <a:cs typeface="Helvetica" charset="0"/>
        </a:defRPr>
      </a:lvl5pPr>
      <a:lvl6pPr marL="457161" algn="ctr" defTabSz="457161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6pPr>
      <a:lvl7pPr marL="914321" algn="ctr" defTabSz="457161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7pPr>
      <a:lvl8pPr marL="1371482" algn="ctr" defTabSz="457161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8pPr>
      <a:lvl9pPr marL="1828642" algn="ctr" defTabSz="457161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Helvetica"/>
          <a:ea typeface="Arial" charset="0"/>
          <a:cs typeface="Helvetica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Helvetica"/>
          <a:ea typeface="Arial" charset="0"/>
          <a:cs typeface="Helvetica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Helvetica"/>
          <a:ea typeface="Arial" charset="0"/>
          <a:cs typeface="Helvetica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Helvetica"/>
          <a:ea typeface="Arial" charset="0"/>
          <a:cs typeface="Helvetica"/>
        </a:defRPr>
      </a:lvl4pPr>
      <a:lvl5pPr marL="2055813" indent="-2270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Helvetica"/>
          <a:ea typeface="Arial" charset="0"/>
          <a:cs typeface="Helvetica"/>
        </a:defRPr>
      </a:lvl5pPr>
      <a:lvl6pPr marL="2514383" indent="-228580" algn="l" defTabSz="45716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43" indent="-228580" algn="l" defTabSz="45716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04" indent="-228580" algn="l" defTabSz="45716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64" indent="-228580" algn="l" defTabSz="45716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1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1" algn="l" defTabSz="4571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1" algn="l" defTabSz="4571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82" algn="l" defTabSz="4571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42" algn="l" defTabSz="4571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02" algn="l" defTabSz="4571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63" algn="l" defTabSz="4571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23" algn="l" defTabSz="4571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84" algn="l" defTabSz="4571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hyperlink" Target="http://media.bfm.ru/page/default/2015/04/15/city_4.jpg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Изображение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0"/>
            <a:ext cx="9144000" cy="451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Название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22325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altLang="ru-RU" sz="2400" b="1" dirty="0" smtClean="0">
                <a:latin typeface="+mj-lt"/>
                <a:ea typeface="Arial" pitchFamily="34" charset="0"/>
                <a:cs typeface="Helvetica" charset="0"/>
              </a:rPr>
              <a:t>« Стратегическое моделирование  экскурсоводческой службы  Музея Москва-Сити»</a:t>
            </a:r>
          </a:p>
        </p:txBody>
      </p:sp>
      <p:pic>
        <p:nvPicPr>
          <p:cNvPr id="15364" name="Рисунок 4" descr="http://media.bfm.ru/page/default/2015/04/15/city_4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63" y="809625"/>
            <a:ext cx="7089775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307975" y="277813"/>
            <a:ext cx="8378825" cy="820737"/>
          </a:xfrm>
        </p:spPr>
        <p:txBody>
          <a:bodyPr/>
          <a:lstStyle/>
          <a:p>
            <a:pPr algn="ctr">
              <a:defRPr/>
            </a:pPr>
            <a:r>
              <a:rPr lang="ru-RU" altLang="ru-RU" sz="2400" b="1" dirty="0"/>
              <a:t>Лига экскурсоводов </a:t>
            </a:r>
            <a:r>
              <a:rPr lang="ru-RU" altLang="ru-RU" sz="2400" b="1" dirty="0" smtClean="0"/>
              <a:t>М-СИТИ</a:t>
            </a:r>
            <a:r>
              <a:rPr lang="ru-RU" sz="2400" b="1" dirty="0" smtClean="0">
                <a:latin typeface="+mj-lt"/>
              </a:rPr>
              <a:t>  </a:t>
            </a:r>
            <a:endParaRPr lang="ru-RU" sz="2400" b="1" dirty="0">
              <a:latin typeface="+mj-lt"/>
            </a:endParaRPr>
          </a:p>
        </p:txBody>
      </p:sp>
      <p:sp>
        <p:nvSpPr>
          <p:cNvPr id="28675" name="Прямоугольник 5"/>
          <p:cNvSpPr>
            <a:spLocks noChangeArrowheads="1"/>
          </p:cNvSpPr>
          <p:nvPr/>
        </p:nvSpPr>
        <p:spPr bwMode="auto">
          <a:xfrm>
            <a:off x="2286000" y="2109788"/>
            <a:ext cx="457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i="1"/>
              <a:t> </a:t>
            </a:r>
            <a:endParaRPr lang="ru-RU" altLang="ru-RU"/>
          </a:p>
        </p:txBody>
      </p:sp>
      <p:sp>
        <p:nvSpPr>
          <p:cNvPr id="28676" name="Прямоугольник 9"/>
          <p:cNvSpPr>
            <a:spLocks noChangeArrowheads="1"/>
          </p:cNvSpPr>
          <p:nvPr/>
        </p:nvSpPr>
        <p:spPr bwMode="auto">
          <a:xfrm>
            <a:off x="307975" y="1195388"/>
            <a:ext cx="8524875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dirty="0"/>
              <a:t> </a:t>
            </a:r>
            <a:r>
              <a:rPr lang="ru-RU" altLang="ru-RU" b="1" dirty="0"/>
              <a:t> </a:t>
            </a:r>
          </a:p>
          <a:p>
            <a:r>
              <a:rPr lang="ru-RU" altLang="ru-RU" b="1" dirty="0"/>
              <a:t>ЛЭ М-СИТИ –</a:t>
            </a:r>
            <a:r>
              <a:rPr lang="ru-RU" altLang="ru-RU" dirty="0"/>
              <a:t>   некоммерческое объединение   гидов –экскурсоводов, аккредитованных Музеем Сити и Управляющей  компанией ПАО «СИТИ» для работы на территории Москва-Сити. </a:t>
            </a:r>
          </a:p>
          <a:p>
            <a:r>
              <a:rPr lang="ru-RU" altLang="ru-RU" dirty="0"/>
              <a:t>Участвует в  решении задачи развития  организованного туризма   и превращения Москва-Сити   в   успешный  туристский  бренд  Москвы.</a:t>
            </a:r>
          </a:p>
          <a:p>
            <a:r>
              <a:rPr lang="ru-RU" altLang="ru-RU" dirty="0"/>
              <a:t>Главная задача  - внедрения нового формата экскурсионно-туристского  обслуживания  на территории  Москва-Сити</a:t>
            </a:r>
            <a:r>
              <a:rPr lang="ru-RU" altLang="ru-RU" b="1" dirty="0"/>
              <a:t>. </a:t>
            </a:r>
          </a:p>
          <a:p>
            <a:r>
              <a:rPr lang="ru-RU" altLang="ru-RU" b="1" dirty="0"/>
              <a:t> Текущие задачи : </a:t>
            </a:r>
            <a:r>
              <a:rPr lang="ru-RU" altLang="ru-RU" dirty="0"/>
              <a:t>аудиогид на 2-языках и подготовка  англоязычных экскурсоводов.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0388" y="206375"/>
            <a:ext cx="8229600" cy="857250"/>
          </a:xfrm>
        </p:spPr>
        <p:txBody>
          <a:bodyPr/>
          <a:lstStyle/>
          <a:p>
            <a:pPr algn="ctr">
              <a:defRPr/>
            </a:pPr>
            <a:r>
              <a:rPr lang="ru-RU" sz="2400" b="1" dirty="0" smtClean="0">
                <a:latin typeface="Calibri" panose="020F0502020204030204" pitchFamily="34" charset="0"/>
              </a:rPr>
              <a:t/>
            </a:r>
            <a:br>
              <a:rPr lang="ru-RU" sz="2400" b="1" dirty="0" smtClean="0">
                <a:latin typeface="Calibri" panose="020F0502020204030204" pitchFamily="34" charset="0"/>
              </a:rPr>
            </a:br>
            <a:r>
              <a:rPr lang="ru-RU" sz="2400" b="1" dirty="0" smtClean="0">
                <a:latin typeface="Calibri" panose="020F0502020204030204" pitchFamily="34" charset="0"/>
              </a:rPr>
              <a:t>Стратегические </a:t>
            </a:r>
            <a:r>
              <a:rPr lang="ru-RU" sz="2400" b="1" dirty="0">
                <a:latin typeface="Calibri" panose="020F0502020204030204" pitchFamily="34" charset="0"/>
              </a:rPr>
              <a:t>цели</a:t>
            </a:r>
            <a:br>
              <a:rPr lang="ru-RU" sz="2400" b="1" dirty="0">
                <a:latin typeface="Calibri" panose="020F0502020204030204" pitchFamily="34" charset="0"/>
              </a:rPr>
            </a:br>
            <a:r>
              <a:rPr lang="ru-RU" sz="2400" b="1" dirty="0" smtClean="0">
                <a:latin typeface="+mj-lt"/>
              </a:rPr>
              <a:t> </a:t>
            </a:r>
            <a:endParaRPr lang="ru-RU" sz="2400" b="1" dirty="0">
              <a:latin typeface="+mj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063625"/>
            <a:ext cx="8204200" cy="3530600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sz="2400" b="1" dirty="0" smtClean="0">
                <a:latin typeface="Calibri" panose="020F0502020204030204" pitchFamily="34" charset="0"/>
              </a:rPr>
              <a:t> </a:t>
            </a:r>
          </a:p>
          <a:p>
            <a:pPr>
              <a:defRPr/>
            </a:pPr>
            <a:r>
              <a:rPr lang="ru-RU" sz="2000" dirty="0" smtClean="0">
                <a:latin typeface="Calibri" panose="020F0502020204030204" pitchFamily="34" charset="0"/>
              </a:rPr>
              <a:t>Превращение    Музея Москва-Сити в новый туристский бренд Москвы  </a:t>
            </a:r>
          </a:p>
          <a:p>
            <a:pPr>
              <a:defRPr/>
            </a:pPr>
            <a:r>
              <a:rPr lang="ru-RU" sz="2000" dirty="0" smtClean="0">
                <a:latin typeface="Calibri" panose="020F0502020204030204" pitchFamily="34" charset="0"/>
              </a:rPr>
              <a:t>Организация   </a:t>
            </a:r>
            <a:r>
              <a:rPr lang="ru-RU" sz="2000" dirty="0">
                <a:latin typeface="Calibri" panose="020F0502020204030204" pitchFamily="34" charset="0"/>
              </a:rPr>
              <a:t>экскурсионно-туристического  обслуживания  </a:t>
            </a:r>
            <a:r>
              <a:rPr lang="ru-RU" sz="2000" dirty="0" smtClean="0">
                <a:latin typeface="Calibri" panose="020F0502020204030204" pitchFamily="34" charset="0"/>
              </a:rPr>
              <a:t>Москва-Сити </a:t>
            </a:r>
            <a:r>
              <a:rPr lang="ru-RU" sz="2000" dirty="0">
                <a:latin typeface="Calibri" panose="020F0502020204030204" pitchFamily="34" charset="0"/>
              </a:rPr>
              <a:t>на высоком профессиональном </a:t>
            </a:r>
            <a:r>
              <a:rPr lang="ru-RU" sz="2000" dirty="0" smtClean="0">
                <a:latin typeface="Calibri" panose="020F0502020204030204" pitchFamily="34" charset="0"/>
              </a:rPr>
              <a:t>уровне</a:t>
            </a:r>
          </a:p>
          <a:p>
            <a:pPr>
              <a:defRPr/>
            </a:pPr>
            <a:r>
              <a:rPr lang="ru-RU" sz="2000" dirty="0" smtClean="0">
                <a:latin typeface="Calibri" panose="020F0502020204030204" pitchFamily="34" charset="0"/>
              </a:rPr>
              <a:t>Создание   </a:t>
            </a:r>
            <a:r>
              <a:rPr lang="ru-RU" sz="2000" dirty="0">
                <a:latin typeface="Calibri" panose="020F0502020204030204" pitchFamily="34" charset="0"/>
              </a:rPr>
              <a:t>популярного центра  организованного  российского и международного   туризма </a:t>
            </a:r>
            <a:r>
              <a:rPr lang="ru-RU" sz="2000" dirty="0" smtClean="0">
                <a:latin typeface="Calibri" panose="020F0502020204030204" pitchFamily="34" charset="0"/>
              </a:rPr>
              <a:t> в </a:t>
            </a:r>
            <a:r>
              <a:rPr lang="ru-RU" altLang="ru-RU" sz="2000" dirty="0">
                <a:ea typeface="Arial" pitchFamily="34" charset="0"/>
                <a:cs typeface="Helvetica" charset="0"/>
              </a:rPr>
              <a:t>«ММДЦ «Москва-Сити</a:t>
            </a:r>
            <a:r>
              <a:rPr lang="ru-RU" altLang="ru-RU" sz="2000" dirty="0" smtClean="0">
                <a:ea typeface="Arial" pitchFamily="34" charset="0"/>
                <a:cs typeface="Helvetica" charset="0"/>
              </a:rPr>
              <a:t>» </a:t>
            </a:r>
            <a:endParaRPr lang="ru-RU" sz="2000" dirty="0">
              <a:latin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sz="1800" dirty="0" smtClean="0">
                <a:latin typeface="Calibri" panose="020F0502020204030204" pitchFamily="34" charset="0"/>
              </a:rPr>
              <a:t> </a:t>
            </a:r>
            <a:endParaRPr lang="ru-RU" sz="1800" dirty="0">
              <a:latin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ru-RU" sz="1800" dirty="0" smtClean="0">
              <a:latin typeface="+mn-lt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sz="1800" dirty="0" smtClean="0">
                <a:latin typeface="+mn-lt"/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ru-RU" dirty="0" smtClean="0">
              <a:latin typeface="+mn-lt"/>
            </a:endParaRPr>
          </a:p>
          <a:p>
            <a:pPr>
              <a:defRPr/>
            </a:pPr>
            <a:endParaRPr lang="ru-RU" sz="1800" dirty="0">
              <a:latin typeface="+mn-lt"/>
            </a:endParaRPr>
          </a:p>
        </p:txBody>
      </p:sp>
      <p:sp>
        <p:nvSpPr>
          <p:cNvPr id="17412" name="Объект 3"/>
          <p:cNvSpPr>
            <a:spLocks noGrp="1"/>
          </p:cNvSpPr>
          <p:nvPr>
            <p:ph sz="half" idx="2"/>
          </p:nvPr>
        </p:nvSpPr>
        <p:spPr>
          <a:xfrm flipH="1">
            <a:off x="9010650" y="1200150"/>
            <a:ext cx="46038" cy="3394075"/>
          </a:xfrm>
        </p:spPr>
        <p:txBody>
          <a:bodyPr/>
          <a:lstStyle/>
          <a:p>
            <a:pPr lvl="1"/>
            <a:endParaRPr lang="ru-RU" altLang="ru-RU" smtClean="0">
              <a:latin typeface="Helvetica" panose="020B0604020202030204" pitchFamily="34" charset="0"/>
              <a:ea typeface="Arial" panose="020B0604020202020204" pitchFamily="34" charset="0"/>
              <a:cs typeface="Helvetica" panose="020B0604020202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723900" y="185738"/>
            <a:ext cx="8229600" cy="719137"/>
          </a:xfrm>
        </p:spPr>
        <p:txBody>
          <a:bodyPr/>
          <a:lstStyle/>
          <a:p>
            <a:pPr algn="ctr">
              <a:defRPr/>
            </a:pPr>
            <a:r>
              <a:rPr lang="ru-RU" altLang="ru-RU" sz="2000" b="1" dirty="0" smtClean="0">
                <a:latin typeface="+mj-lt"/>
                <a:ea typeface="Arial" pitchFamily="34" charset="0"/>
                <a:cs typeface="Helvetica" charset="0"/>
              </a:rPr>
              <a:t>Участники проекта </a:t>
            </a:r>
            <a:r>
              <a:rPr lang="ru-RU" sz="2000" b="1" dirty="0">
                <a:cs typeface="Helvetica" panose="020B0604020202020204" pitchFamily="34" charset="0"/>
              </a:rPr>
              <a:t> </a:t>
            </a:r>
            <a:r>
              <a:rPr lang="ru-RU" sz="2000" b="1" dirty="0" smtClean="0">
                <a:cs typeface="Helvetica" panose="020B0604020202020204" pitchFamily="34" charset="0"/>
              </a:rPr>
              <a:t>«МУЗЕЙ – Смотровая площадка Москва-СИТИ»</a:t>
            </a:r>
            <a:r>
              <a:rPr lang="ru-RU" sz="2000" dirty="0" smtClean="0">
                <a:cs typeface="Helvetica" panose="020B0604020202020204" pitchFamily="34" charset="0"/>
              </a:rPr>
              <a:t> </a:t>
            </a:r>
            <a:endParaRPr lang="ru-RU" altLang="ru-RU" sz="2000" b="1" dirty="0" smtClean="0">
              <a:latin typeface="+mj-lt"/>
              <a:ea typeface="Arial" pitchFamily="34" charset="0"/>
              <a:cs typeface="Helvetica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00038" y="827088"/>
            <a:ext cx="4337050" cy="3767137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sz="2400" b="1" dirty="0" smtClean="0">
                <a:latin typeface="+mj-lt"/>
                <a:cs typeface="Helvetica" panose="020B0604020202020204" pitchFamily="34" charset="0"/>
              </a:rPr>
              <a:t>    </a:t>
            </a:r>
            <a:r>
              <a:rPr lang="ru-RU" sz="1800" b="1" dirty="0" smtClean="0">
                <a:latin typeface="+mn-lt"/>
                <a:cs typeface="Helvetica" panose="020B0604020202020204" pitchFamily="34" charset="0"/>
              </a:rPr>
              <a:t>УК Москва-Сити ПАО«СИТИ</a:t>
            </a:r>
            <a:r>
              <a:rPr lang="ru-RU" sz="1800" b="1" dirty="0">
                <a:latin typeface="+mn-lt"/>
                <a:cs typeface="Helvetica" panose="020B0604020202020204" pitchFamily="34" charset="0"/>
              </a:rPr>
              <a:t>» </a:t>
            </a:r>
            <a:endParaRPr lang="ru-RU" sz="1800" b="1" dirty="0" smtClean="0">
              <a:latin typeface="+mn-lt"/>
              <a:cs typeface="Helvetica" panose="020B0604020202020204" pitchFamily="34" charset="0"/>
            </a:endParaRPr>
          </a:p>
          <a:p>
            <a:pPr>
              <a:defRPr/>
            </a:pPr>
            <a:r>
              <a:rPr lang="ru-RU" sz="1400" dirty="0">
                <a:latin typeface="+mn-lt"/>
                <a:cs typeface="Helvetica" panose="020B0604020202020204" pitchFamily="34" charset="0"/>
              </a:rPr>
              <a:t>Координирует и контролирует процесс организации экскурсионно-туристических услуг  на территории Москва-Сити </a:t>
            </a:r>
          </a:p>
          <a:p>
            <a:pPr>
              <a:defRPr/>
            </a:pPr>
            <a:r>
              <a:rPr lang="ru-RU" sz="1400" dirty="0" smtClean="0">
                <a:latin typeface="+mn-lt"/>
                <a:cs typeface="Helvetica" panose="020B0604020202020204" pitchFamily="34" charset="0"/>
              </a:rPr>
              <a:t>Создает  </a:t>
            </a:r>
            <a:r>
              <a:rPr lang="ru-RU" sz="1400" dirty="0">
                <a:latin typeface="+mn-lt"/>
                <a:cs typeface="Helvetica" panose="020B0604020202020204" pitchFamily="34" charset="0"/>
              </a:rPr>
              <a:t>Инфо Центр для оказания услуг туристическим агентствам и независимых  аккредитованным гидам-экскурсоводам и гостям Москвы и посетителям  Москва-Сити </a:t>
            </a:r>
            <a:endParaRPr lang="ru-RU" sz="1400" dirty="0" smtClean="0">
              <a:latin typeface="+mn-lt"/>
              <a:cs typeface="Helvetica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sz="1400" b="1" dirty="0" smtClean="0">
                <a:latin typeface="+mn-lt"/>
                <a:cs typeface="Helvetica" panose="020B0604020202020204" pitchFamily="34" charset="0"/>
              </a:rPr>
              <a:t>	Лига ЭКСКУРСОВОДОВ  М-СИТИ</a:t>
            </a:r>
          </a:p>
          <a:p>
            <a:pPr>
              <a:defRPr/>
            </a:pPr>
            <a:r>
              <a:rPr lang="ru-RU" sz="1400" dirty="0" smtClean="0">
                <a:cs typeface="Helvetica" panose="020B0604020202020204" pitchFamily="34" charset="0"/>
              </a:rPr>
              <a:t>Обеспечивает контент по  ММДЦ «Москва-Сити»</a:t>
            </a:r>
            <a:endParaRPr lang="ru-RU" sz="1400" dirty="0">
              <a:cs typeface="Helvetica" panose="020B0604020202020204" pitchFamily="34" charset="0"/>
            </a:endParaRPr>
          </a:p>
          <a:p>
            <a:pPr>
              <a:defRPr/>
            </a:pPr>
            <a:r>
              <a:rPr lang="ru-RU" sz="1400" dirty="0" smtClean="0">
                <a:latin typeface="+mj-lt"/>
                <a:cs typeface="Helvetica" panose="020B0604020202020204" pitchFamily="34" charset="0"/>
              </a:rPr>
              <a:t>Проводит отбор и обучение экскурсоводов для работы в Музее и на территории Москва-Сити</a:t>
            </a:r>
          </a:p>
          <a:p>
            <a:pPr>
              <a:defRPr/>
            </a:pPr>
            <a:r>
              <a:rPr lang="ru-RU" sz="1400" dirty="0" smtClean="0">
                <a:latin typeface="+mj-lt"/>
                <a:cs typeface="Helvetica" panose="020B0604020202020204" pitchFamily="34" charset="0"/>
              </a:rPr>
              <a:t>Разрабатывает  экскурсионные программы – семинары, детские квесты, тематические и обзорные экскурсии </a:t>
            </a:r>
          </a:p>
          <a:p>
            <a:pPr>
              <a:defRPr/>
            </a:pPr>
            <a:endParaRPr lang="ru-RU" sz="1400" dirty="0">
              <a:latin typeface="+mj-lt"/>
              <a:cs typeface="Helvetica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sz="2400" dirty="0" smtClean="0">
                <a:latin typeface="+mj-lt"/>
                <a:cs typeface="Helvetica" panose="020B0604020202020204" pitchFamily="34" charset="0"/>
              </a:rPr>
              <a:t> </a:t>
            </a:r>
            <a:endParaRPr lang="ru-RU" sz="2400" dirty="0" smtClean="0">
              <a:latin typeface="+mj-lt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3438" y="904875"/>
            <a:ext cx="4043362" cy="3689350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sz="1800" b="1" dirty="0" smtClean="0">
                <a:latin typeface="+mj-lt"/>
                <a:cs typeface="Helvetica" panose="020B0604020202020204" pitchFamily="34" charset="0"/>
              </a:rPr>
              <a:t>  Музей Москвы  </a:t>
            </a:r>
          </a:p>
          <a:p>
            <a:pPr>
              <a:defRPr/>
            </a:pPr>
            <a:r>
              <a:rPr lang="ru-RU" sz="1400" dirty="0" smtClean="0">
                <a:latin typeface="+mn-lt"/>
                <a:cs typeface="Helvetica" panose="020B0604020202020204" pitchFamily="34" charset="0"/>
              </a:rPr>
              <a:t>Участвует создании   исторической экспозиции Музея «Высотное строительство Москвы»</a:t>
            </a:r>
          </a:p>
          <a:p>
            <a:pPr>
              <a:defRPr/>
            </a:pPr>
            <a:r>
              <a:rPr lang="ru-RU" sz="1400" dirty="0" smtClean="0">
                <a:latin typeface="+mn-lt"/>
                <a:cs typeface="Helvetica" panose="020B0604020202020204" pitchFamily="34" charset="0"/>
              </a:rPr>
              <a:t>Обеспечивает контент по истории Москвы</a:t>
            </a:r>
            <a:r>
              <a:rPr lang="ru-RU" sz="1400" dirty="0" smtClean="0">
                <a:cs typeface="Helvetica" panose="020B0604020202020204" pitchFamily="34" charset="0"/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sz="1400" b="1" dirty="0" smtClean="0">
                <a:cs typeface="Helvetica" panose="020B0604020202020204" pitchFamily="34" charset="0"/>
              </a:rPr>
              <a:t> </a:t>
            </a:r>
            <a:endParaRPr lang="ru-RU" sz="1400" b="1" dirty="0">
              <a:cs typeface="Helvetica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sz="1400" b="1" dirty="0" smtClean="0">
                <a:cs typeface="Helvetica" panose="020B0604020202020204" pitchFamily="34" charset="0"/>
              </a:rPr>
              <a:t>Городское    </a:t>
            </a:r>
            <a:r>
              <a:rPr lang="ru-RU" sz="1400" b="1" dirty="0">
                <a:cs typeface="Helvetica" panose="020B0604020202020204" pitchFamily="34" charset="0"/>
              </a:rPr>
              <a:t>экскурсионное  бюро  Музея </a:t>
            </a:r>
            <a:r>
              <a:rPr lang="ru-RU" sz="1400" b="1" dirty="0" smtClean="0">
                <a:cs typeface="Helvetica" panose="020B0604020202020204" pitchFamily="34" charset="0"/>
              </a:rPr>
              <a:t>Москвы </a:t>
            </a:r>
            <a:endParaRPr lang="ru-RU" sz="1400" dirty="0" smtClean="0">
              <a:latin typeface="+mn-lt"/>
              <a:cs typeface="Helvetica" panose="020B0604020202020204" pitchFamily="34" charset="0"/>
            </a:endParaRPr>
          </a:p>
          <a:p>
            <a:pPr>
              <a:defRPr/>
            </a:pPr>
            <a:r>
              <a:rPr lang="ru-RU" sz="1400" dirty="0" smtClean="0">
                <a:latin typeface="+mn-lt"/>
                <a:cs typeface="Helvetica" panose="020B0604020202020204" pitchFamily="34" charset="0"/>
              </a:rPr>
              <a:t> Разрабатывает   мероприятия  для    «Смотровой площадки - Музея  Москва-Сити» </a:t>
            </a:r>
          </a:p>
          <a:p>
            <a:pPr>
              <a:defRPr/>
            </a:pPr>
            <a:r>
              <a:rPr lang="ru-RU" sz="1400" dirty="0" smtClean="0">
                <a:latin typeface="+mn-lt"/>
                <a:cs typeface="Helvetica" panose="020B0604020202020204" pitchFamily="34" charset="0"/>
              </a:rPr>
              <a:t>Проводит тематические </a:t>
            </a:r>
            <a:r>
              <a:rPr lang="ru-RU" sz="1400" dirty="0" smtClean="0">
                <a:cs typeface="Helvetica" panose="020B0604020202020204" pitchFamily="34" charset="0"/>
              </a:rPr>
              <a:t>экскурсии </a:t>
            </a:r>
            <a:r>
              <a:rPr lang="ru-RU" sz="1400" dirty="0" smtClean="0">
                <a:latin typeface="+mn-lt"/>
                <a:cs typeface="Helvetica" panose="020B0604020202020204" pitchFamily="34" charset="0"/>
              </a:rPr>
              <a:t>«Ночь в метро», «Москва высотная», теплоходные и автобусные   экскурсии с посещением «Москва-Сити» </a:t>
            </a:r>
          </a:p>
          <a:p>
            <a:pPr>
              <a:defRPr/>
            </a:pPr>
            <a:endParaRPr lang="ru-RU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3200" b="1" dirty="0" smtClean="0">
                <a:latin typeface="+mj-lt"/>
              </a:rPr>
              <a:t> </a:t>
            </a:r>
            <a:r>
              <a:rPr lang="ru-RU" altLang="ru-RU" sz="2400" b="1" dirty="0" smtClean="0">
                <a:latin typeface="+mj-lt"/>
              </a:rPr>
              <a:t>Рынок  </a:t>
            </a:r>
            <a:r>
              <a:rPr lang="ru-RU" altLang="ru-RU" sz="2400" b="1" dirty="0">
                <a:latin typeface="+mj-lt"/>
              </a:rPr>
              <a:t>экскурсионных услуг </a:t>
            </a:r>
            <a:r>
              <a:rPr lang="ru-RU" sz="2400" b="1" dirty="0">
                <a:latin typeface="+mj-lt"/>
              </a:rPr>
              <a:t> </a:t>
            </a:r>
            <a:r>
              <a:rPr lang="ru-RU" sz="2400" b="1" dirty="0" smtClean="0">
                <a:latin typeface="+mj-lt"/>
              </a:rPr>
              <a:t>в Москва-Сити  </a:t>
            </a:r>
            <a:endParaRPr lang="ru-RU" sz="2400" b="1" dirty="0">
              <a:latin typeface="+mj-lt"/>
            </a:endParaRPr>
          </a:p>
        </p:txBody>
      </p:sp>
      <p:sp>
        <p:nvSpPr>
          <p:cNvPr id="6147" name="Объект 2"/>
          <p:cNvSpPr>
            <a:spLocks noGrp="1"/>
          </p:cNvSpPr>
          <p:nvPr>
            <p:ph idx="1"/>
          </p:nvPr>
        </p:nvSpPr>
        <p:spPr>
          <a:xfrm>
            <a:off x="611188" y="846138"/>
            <a:ext cx="8075612" cy="3605212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altLang="ru-RU" sz="1800" dirty="0" smtClean="0">
                <a:latin typeface="Calibri" pitchFamily="34" charset="0"/>
                <a:ea typeface="Arial" pitchFamily="34" charset="0"/>
                <a:cs typeface="Helvetica" charset="0"/>
              </a:rPr>
              <a:t> </a:t>
            </a:r>
            <a:r>
              <a:rPr lang="ru-RU" altLang="ru-RU" sz="1800" b="1" dirty="0">
                <a:latin typeface="Calibri" pitchFamily="34" charset="0"/>
                <a:ea typeface="Arial" pitchFamily="34" charset="0"/>
                <a:cs typeface="Helvetica" charset="0"/>
              </a:rPr>
              <a:t>Ежедневный трафик  Москва-Сити – 175 тыс. человек</a:t>
            </a:r>
            <a:r>
              <a:rPr lang="ru-RU" altLang="ru-RU" sz="1800" b="1" dirty="0" smtClean="0">
                <a:latin typeface="Calibri" pitchFamily="34" charset="0"/>
                <a:ea typeface="Arial" pitchFamily="34" charset="0"/>
                <a:cs typeface="Helvetica" charset="0"/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altLang="ru-RU" sz="1600" dirty="0">
                <a:latin typeface="Calibri" pitchFamily="34" charset="0"/>
                <a:ea typeface="Arial" pitchFamily="34" charset="0"/>
                <a:cs typeface="Helvetica" charset="0"/>
              </a:rPr>
              <a:t>Суммарная емкость рынка туристских услуг в ММДЦ «Москва-Сити» </a:t>
            </a:r>
            <a:r>
              <a:rPr lang="ru-RU" altLang="ru-RU" sz="1600" dirty="0" smtClean="0">
                <a:latin typeface="Calibri" pitchFamily="34" charset="0"/>
                <a:ea typeface="Arial" pitchFamily="34" charset="0"/>
                <a:cs typeface="Helvetica" charset="0"/>
              </a:rPr>
              <a:t>  </a:t>
            </a:r>
            <a:r>
              <a:rPr lang="ru-RU" altLang="ru-RU" sz="1600" dirty="0">
                <a:latin typeface="Calibri" pitchFamily="34" charset="0"/>
                <a:ea typeface="Arial" pitchFamily="34" charset="0"/>
                <a:cs typeface="Helvetica" charset="0"/>
              </a:rPr>
              <a:t>составляет 18 000 – 20 000 человек в </a:t>
            </a:r>
            <a:r>
              <a:rPr lang="ru-RU" altLang="ru-RU" sz="1600" dirty="0" smtClean="0">
                <a:latin typeface="Calibri" pitchFamily="34" charset="0"/>
                <a:ea typeface="Arial" pitchFamily="34" charset="0"/>
                <a:cs typeface="Helvetica" charset="0"/>
              </a:rPr>
              <a:t>месяц.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altLang="ru-RU" sz="1600" dirty="0" smtClean="0">
                <a:latin typeface="Calibri" pitchFamily="34" charset="0"/>
                <a:ea typeface="Arial" pitchFamily="34" charset="0"/>
                <a:cs typeface="Helvetica" charset="0"/>
              </a:rPr>
              <a:t>К </a:t>
            </a:r>
            <a:r>
              <a:rPr lang="ru-RU" altLang="ru-RU" sz="1600" dirty="0">
                <a:latin typeface="Calibri" pitchFamily="34" charset="0"/>
                <a:ea typeface="Arial" pitchFamily="34" charset="0"/>
                <a:cs typeface="Helvetica" charset="0"/>
              </a:rPr>
              <a:t>2022 году  после завершения строительства  и открытия </a:t>
            </a:r>
            <a:r>
              <a:rPr lang="ru-RU" altLang="ru-RU" sz="1600" dirty="0" smtClean="0">
                <a:latin typeface="Calibri" pitchFamily="34" charset="0"/>
                <a:ea typeface="Arial" pitchFamily="34" charset="0"/>
                <a:cs typeface="Helvetica" charset="0"/>
              </a:rPr>
              <a:t>Кино-концертного </a:t>
            </a:r>
            <a:r>
              <a:rPr lang="ru-RU" altLang="ru-RU" sz="1600" dirty="0">
                <a:latin typeface="Calibri" pitchFamily="34" charset="0"/>
                <a:ea typeface="Arial" pitchFamily="34" charset="0"/>
                <a:cs typeface="Helvetica" charset="0"/>
              </a:rPr>
              <a:t>зала   прогнозируется   увеличение   туристов и  экскурсантов в 1,5-2 раза. </a:t>
            </a:r>
            <a:endParaRPr lang="ru-RU" altLang="ru-RU" sz="1600" dirty="0" smtClean="0">
              <a:latin typeface="Calibri" pitchFamily="34" charset="0"/>
              <a:ea typeface="Arial" pitchFamily="34" charset="0"/>
              <a:cs typeface="Helvetica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altLang="ru-RU" sz="1600" b="1" dirty="0" smtClean="0">
                <a:latin typeface="Calibri" pitchFamily="34" charset="0"/>
                <a:ea typeface="Arial" pitchFamily="34" charset="0"/>
                <a:cs typeface="Helvetica" charset="0"/>
              </a:rPr>
              <a:t>Суммарное количество </a:t>
            </a:r>
            <a:r>
              <a:rPr lang="ru-RU" altLang="ru-RU" sz="1600" b="1" dirty="0">
                <a:latin typeface="Calibri" pitchFamily="34" charset="0"/>
                <a:ea typeface="Arial" pitchFamily="34" charset="0"/>
                <a:cs typeface="Helvetica" charset="0"/>
              </a:rPr>
              <a:t>посетителей Музея Москва-Сити </a:t>
            </a:r>
            <a:r>
              <a:rPr lang="ru-RU" altLang="ru-RU" sz="1600" b="1" dirty="0" smtClean="0">
                <a:latin typeface="Calibri" pitchFamily="34" charset="0"/>
                <a:ea typeface="Arial" pitchFamily="34" charset="0"/>
                <a:cs typeface="Helvetica" charset="0"/>
              </a:rPr>
              <a:t> </a:t>
            </a:r>
            <a:r>
              <a:rPr lang="ru-RU" altLang="ru-RU" sz="1600" dirty="0" smtClean="0">
                <a:latin typeface="Calibri" pitchFamily="34" charset="0"/>
                <a:ea typeface="Arial" pitchFamily="34" charset="0"/>
                <a:cs typeface="Helvetica" charset="0"/>
              </a:rPr>
              <a:t>составило </a:t>
            </a:r>
            <a:r>
              <a:rPr lang="ru-RU" altLang="ru-RU" sz="1600" dirty="0">
                <a:latin typeface="Calibri" pitchFamily="34" charset="0"/>
                <a:ea typeface="Arial" pitchFamily="34" charset="0"/>
                <a:cs typeface="Helvetica" charset="0"/>
              </a:rPr>
              <a:t>за  полгода с момента открытия </a:t>
            </a:r>
            <a:r>
              <a:rPr lang="ru-RU" altLang="ru-RU" sz="1600" dirty="0" smtClean="0">
                <a:latin typeface="Calibri" pitchFamily="34" charset="0"/>
                <a:ea typeface="Arial" pitchFamily="34" charset="0"/>
                <a:cs typeface="Helvetica" charset="0"/>
              </a:rPr>
              <a:t>более </a:t>
            </a:r>
            <a:r>
              <a:rPr lang="ru-RU" altLang="ru-RU" sz="1600" b="1" dirty="0">
                <a:latin typeface="Calibri" pitchFamily="34" charset="0"/>
                <a:ea typeface="Arial" pitchFamily="34" charset="0"/>
                <a:cs typeface="Helvetica" charset="0"/>
              </a:rPr>
              <a:t>60 тыс. </a:t>
            </a:r>
            <a:r>
              <a:rPr lang="ru-RU" altLang="ru-RU" sz="1600" b="1" dirty="0" smtClean="0">
                <a:latin typeface="Calibri" pitchFamily="34" charset="0"/>
                <a:ea typeface="Arial" pitchFamily="34" charset="0"/>
                <a:cs typeface="Helvetica" charset="0"/>
              </a:rPr>
              <a:t>человек</a:t>
            </a:r>
            <a:r>
              <a:rPr lang="ru-RU" altLang="ru-RU" sz="1600" dirty="0" smtClean="0">
                <a:latin typeface="Calibri" pitchFamily="34" charset="0"/>
                <a:ea typeface="Arial" pitchFamily="34" charset="0"/>
                <a:cs typeface="Helvetica" charset="0"/>
              </a:rPr>
              <a:t>.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altLang="ru-RU" sz="1600" dirty="0">
                <a:latin typeface="Calibri" pitchFamily="34" charset="0"/>
                <a:ea typeface="Arial" pitchFamily="34" charset="0"/>
                <a:cs typeface="Helvetica" charset="0"/>
              </a:rPr>
              <a:t>Посещаемость  до </a:t>
            </a:r>
            <a:r>
              <a:rPr lang="en-US" altLang="ru-RU" sz="1600" dirty="0">
                <a:latin typeface="Calibri" pitchFamily="34" charset="0"/>
                <a:ea typeface="Arial" pitchFamily="34" charset="0"/>
                <a:cs typeface="Helvetica" charset="0"/>
              </a:rPr>
              <a:t> </a:t>
            </a:r>
            <a:r>
              <a:rPr lang="ru-RU" altLang="ru-RU" sz="1600" dirty="0">
                <a:latin typeface="Calibri" pitchFamily="34" charset="0"/>
                <a:ea typeface="Arial" pitchFamily="34" charset="0"/>
                <a:cs typeface="Helvetica" charset="0"/>
              </a:rPr>
              <a:t>9</a:t>
            </a:r>
            <a:r>
              <a:rPr lang="en-US" altLang="ru-RU" sz="1600" dirty="0">
                <a:latin typeface="Calibri" pitchFamily="34" charset="0"/>
                <a:ea typeface="Arial" pitchFamily="34" charset="0"/>
                <a:cs typeface="Helvetica" charset="0"/>
              </a:rPr>
              <a:t>-10</a:t>
            </a:r>
            <a:r>
              <a:rPr lang="ru-RU" altLang="ru-RU" sz="1600" dirty="0">
                <a:latin typeface="Calibri" pitchFamily="34" charset="0"/>
                <a:ea typeface="Arial" pitchFamily="34" charset="0"/>
                <a:cs typeface="Helvetica" charset="0"/>
              </a:rPr>
              <a:t> тыс.  человек в месяц  летом и 6 тыс. в  осенне-зимний период. </a:t>
            </a:r>
            <a:r>
              <a:rPr lang="en-US" altLang="ru-RU" sz="1600" dirty="0">
                <a:latin typeface="Calibri" pitchFamily="34" charset="0"/>
                <a:ea typeface="Arial" pitchFamily="34" charset="0"/>
                <a:cs typeface="Helvetica" charset="0"/>
              </a:rPr>
              <a:t> </a:t>
            </a:r>
            <a:endParaRPr lang="ru-RU" altLang="ru-RU" sz="1600" dirty="0">
              <a:latin typeface="Calibri" pitchFamily="34" charset="0"/>
              <a:ea typeface="Arial" pitchFamily="34" charset="0"/>
              <a:cs typeface="Helvetica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altLang="ru-RU" sz="1600" dirty="0" smtClean="0">
                <a:latin typeface="Calibri" pitchFamily="34" charset="0"/>
                <a:ea typeface="Arial" pitchFamily="34" charset="0"/>
                <a:cs typeface="Helvetica" charset="0"/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altLang="ru-RU" sz="1600" b="1" dirty="0">
                <a:latin typeface="Calibri" pitchFamily="34" charset="0"/>
                <a:ea typeface="Arial" pitchFamily="34" charset="0"/>
                <a:cs typeface="Helvetica" charset="0"/>
              </a:rPr>
              <a:t>Ежедневный поток </a:t>
            </a:r>
            <a:r>
              <a:rPr lang="ru-RU" altLang="ru-RU" sz="1600" b="1" dirty="0" smtClean="0">
                <a:latin typeface="Calibri" pitchFamily="34" charset="0"/>
                <a:ea typeface="Arial" pitchFamily="34" charset="0"/>
                <a:cs typeface="Helvetica" charset="0"/>
              </a:rPr>
              <a:t> </a:t>
            </a:r>
            <a:r>
              <a:rPr lang="ru-RU" altLang="ru-RU" sz="1600" dirty="0" smtClean="0">
                <a:latin typeface="Calibri" pitchFamily="34" charset="0"/>
                <a:ea typeface="Arial" pitchFamily="34" charset="0"/>
                <a:cs typeface="Helvetica" charset="0"/>
              </a:rPr>
              <a:t>посетителей музея варьируется </a:t>
            </a:r>
            <a:r>
              <a:rPr lang="ru-RU" altLang="ru-RU" sz="1600" dirty="0">
                <a:latin typeface="Calibri" pitchFamily="34" charset="0"/>
                <a:ea typeface="Arial" pitchFamily="34" charset="0"/>
                <a:cs typeface="Helvetica" charset="0"/>
              </a:rPr>
              <a:t>от 50 до 1600 человек. В среднем – </a:t>
            </a:r>
            <a:r>
              <a:rPr lang="ru-RU" altLang="ru-RU" sz="1600" dirty="0" smtClean="0">
                <a:latin typeface="Calibri" pitchFamily="34" charset="0"/>
                <a:ea typeface="Arial" pitchFamily="34" charset="0"/>
                <a:cs typeface="Helvetica" charset="0"/>
              </a:rPr>
              <a:t>250-300  </a:t>
            </a:r>
            <a:r>
              <a:rPr lang="ru-RU" altLang="ru-RU" sz="1600" dirty="0">
                <a:latin typeface="Calibri" pitchFamily="34" charset="0"/>
                <a:ea typeface="Arial" pitchFamily="34" charset="0"/>
                <a:cs typeface="Helvetica" charset="0"/>
              </a:rPr>
              <a:t>посетителей  </a:t>
            </a:r>
            <a:r>
              <a:rPr lang="ru-RU" altLang="ru-RU" sz="1600" dirty="0" smtClean="0">
                <a:latin typeface="Calibri" pitchFamily="34" charset="0"/>
                <a:ea typeface="Arial" pitchFamily="34" charset="0"/>
                <a:cs typeface="Helvetica" charset="0"/>
              </a:rPr>
              <a:t>летом </a:t>
            </a:r>
            <a:r>
              <a:rPr lang="ru-RU" altLang="ru-RU" sz="1600" dirty="0">
                <a:latin typeface="Calibri" pitchFamily="34" charset="0"/>
                <a:ea typeface="Arial" pitchFamily="34" charset="0"/>
                <a:cs typeface="Helvetica" charset="0"/>
              </a:rPr>
              <a:t>и 100  </a:t>
            </a:r>
            <a:r>
              <a:rPr lang="ru-RU" altLang="ru-RU" sz="1600" dirty="0" smtClean="0">
                <a:latin typeface="Calibri" pitchFamily="34" charset="0"/>
                <a:ea typeface="Arial" pitchFamily="34" charset="0"/>
                <a:cs typeface="Helvetica" charset="0"/>
              </a:rPr>
              <a:t>зимой.</a:t>
            </a:r>
            <a:endParaRPr lang="ru-RU" altLang="ru-RU" sz="1600" dirty="0">
              <a:latin typeface="Calibri" pitchFamily="34" charset="0"/>
              <a:ea typeface="Arial" pitchFamily="34" charset="0"/>
              <a:cs typeface="Helvetica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altLang="ru-RU" sz="1600" dirty="0" smtClean="0">
                <a:latin typeface="Calibri" pitchFamily="34" charset="0"/>
                <a:ea typeface="Arial" pitchFamily="34" charset="0"/>
                <a:cs typeface="Helvetica" charset="0"/>
              </a:rPr>
              <a:t>Рекорд  </a:t>
            </a:r>
            <a:r>
              <a:rPr lang="ru-RU" altLang="ru-RU" sz="1600" dirty="0">
                <a:latin typeface="Calibri" pitchFamily="34" charset="0"/>
                <a:ea typeface="Arial" pitchFamily="34" charset="0"/>
                <a:cs typeface="Helvetica" charset="0"/>
              </a:rPr>
              <a:t>в праздники– 14 тыс.   в сутки на 3-х площадках : </a:t>
            </a:r>
            <a:r>
              <a:rPr lang="ru-RU" altLang="ru-RU" sz="1600" dirty="0" smtClean="0">
                <a:latin typeface="Calibri" pitchFamily="34" charset="0"/>
                <a:ea typeface="Arial" pitchFamily="34" charset="0"/>
                <a:cs typeface="Helvetica" charset="0"/>
              </a:rPr>
              <a:t> смотровые  56 </a:t>
            </a:r>
            <a:r>
              <a:rPr lang="ru-RU" altLang="ru-RU" sz="1600" dirty="0">
                <a:latin typeface="Calibri" pitchFamily="34" charset="0"/>
                <a:ea typeface="Arial" pitchFamily="34" charset="0"/>
                <a:cs typeface="Helvetica" charset="0"/>
              </a:rPr>
              <a:t>эт., </a:t>
            </a:r>
            <a:r>
              <a:rPr lang="ru-RU" altLang="ru-RU" sz="1600" dirty="0" smtClean="0">
                <a:latin typeface="Calibri" pitchFamily="34" charset="0"/>
                <a:ea typeface="Arial" pitchFamily="34" charset="0"/>
                <a:cs typeface="Helvetica" charset="0"/>
              </a:rPr>
              <a:t>58 эт</a:t>
            </a:r>
            <a:r>
              <a:rPr lang="ru-RU" altLang="ru-RU" sz="1600" dirty="0">
                <a:latin typeface="Calibri" pitchFamily="34" charset="0"/>
                <a:ea typeface="Arial" pitchFamily="34" charset="0"/>
                <a:cs typeface="Helvetica" charset="0"/>
              </a:rPr>
              <a:t>.  и крыша</a:t>
            </a:r>
            <a:r>
              <a:rPr lang="ru-RU" altLang="ru-RU" sz="1600" dirty="0" smtClean="0">
                <a:latin typeface="Calibri" pitchFamily="34" charset="0"/>
                <a:ea typeface="Arial" pitchFamily="34" charset="0"/>
                <a:cs typeface="Helvetica" charset="0"/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altLang="ru-RU" sz="1600" dirty="0" smtClean="0">
                <a:latin typeface="Calibri" pitchFamily="34" charset="0"/>
                <a:ea typeface="Arial" pitchFamily="34" charset="0"/>
                <a:cs typeface="Helvetica" charset="0"/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altLang="ru-RU" sz="1800" dirty="0" smtClean="0">
                <a:latin typeface="Calibri" pitchFamily="34" charset="0"/>
                <a:ea typeface="Arial" pitchFamily="34" charset="0"/>
                <a:cs typeface="Helvetica" charset="0"/>
              </a:rPr>
              <a:t>   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ru-RU" altLang="ru-RU" sz="1800" dirty="0" smtClean="0">
              <a:latin typeface="Calibri" pitchFamily="34" charset="0"/>
              <a:ea typeface="Arial" pitchFamily="34" charset="0"/>
              <a:cs typeface="Helvetica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ru-RU" altLang="ru-RU" sz="1800" dirty="0" smtClean="0">
              <a:latin typeface="+mn-lt"/>
              <a:ea typeface="Arial" pitchFamily="34" charset="0"/>
              <a:cs typeface="Helvetica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sz="2400" b="1" dirty="0" smtClean="0">
                <a:latin typeface="+mj-lt"/>
              </a:rPr>
              <a:t>Главный  хит Москва-Сити - небоскребы и высота </a:t>
            </a:r>
            <a:endParaRPr lang="ru-RU" sz="2400" dirty="0">
              <a:latin typeface="+mj-lt"/>
            </a:endParaRPr>
          </a:p>
        </p:txBody>
      </p:sp>
      <p:pic>
        <p:nvPicPr>
          <p:cNvPr id="22531" name="Объект 15" descr="http://images.nationalgeographic.com/wpf/media-live/photos/000/441/cache/skyscraper-glass-chicago_44195_600x450.jpg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1138" y="1063625"/>
            <a:ext cx="4038600" cy="3168650"/>
          </a:xfrm>
        </p:spPr>
      </p:pic>
      <p:pic>
        <p:nvPicPr>
          <p:cNvPr id="22532" name="Объект 13" descr="http://media.bfm.ru/page/default/2015/05/26/afimoll.jpg"/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70388" y="1009650"/>
            <a:ext cx="4038600" cy="3222625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altLang="ru-RU" sz="2400" b="1" dirty="0" smtClean="0">
                <a:latin typeface="+mj-lt"/>
                <a:ea typeface="Arial" pitchFamily="34" charset="0"/>
                <a:cs typeface="Helvetica" charset="0"/>
              </a:rPr>
              <a:t>Туристская </a:t>
            </a:r>
            <a:r>
              <a:rPr lang="ru-RU" altLang="ru-RU" sz="2400" b="1" smtClean="0">
                <a:latin typeface="+mj-lt"/>
                <a:ea typeface="Arial" pitchFamily="34" charset="0"/>
                <a:cs typeface="Helvetica" charset="0"/>
              </a:rPr>
              <a:t>инфраструктура  </a:t>
            </a:r>
            <a:r>
              <a:rPr lang="ru-RU" altLang="ru-RU" sz="2400" b="1" smtClean="0">
                <a:latin typeface="+mj-lt"/>
                <a:ea typeface="Arial" pitchFamily="34" charset="0"/>
                <a:cs typeface="Helvetica" charset="0"/>
              </a:rPr>
              <a:t>- </a:t>
            </a:r>
            <a:r>
              <a:rPr lang="ru-RU" altLang="ru-RU" sz="2400" b="1" dirty="0" smtClean="0">
                <a:ea typeface="Arial" pitchFamily="34" charset="0"/>
                <a:cs typeface="Helvetica" charset="0"/>
              </a:rPr>
              <a:t>смотровые </a:t>
            </a:r>
            <a:r>
              <a:rPr lang="ru-RU" altLang="ru-RU" sz="2400" b="1" dirty="0">
                <a:ea typeface="Arial" pitchFamily="34" charset="0"/>
                <a:cs typeface="Helvetica" charset="0"/>
              </a:rPr>
              <a:t>площадки </a:t>
            </a:r>
            <a:endParaRPr lang="ru-RU" altLang="ru-RU" sz="2400" b="1" dirty="0" smtClean="0">
              <a:latin typeface="+mj-lt"/>
              <a:ea typeface="Arial" pitchFamily="34" charset="0"/>
              <a:cs typeface="Helvetica" charset="0"/>
            </a:endParaRPr>
          </a:p>
        </p:txBody>
      </p:sp>
      <p:sp>
        <p:nvSpPr>
          <p:cNvPr id="8195" name="Объект 2"/>
          <p:cNvSpPr>
            <a:spLocks noGrp="1"/>
          </p:cNvSpPr>
          <p:nvPr>
            <p:ph idx="1"/>
          </p:nvPr>
        </p:nvSpPr>
        <p:spPr>
          <a:xfrm>
            <a:off x="144463" y="965200"/>
            <a:ext cx="8732837" cy="3629025"/>
          </a:xfrm>
          <a:ln>
            <a:solidFill>
              <a:schemeClr val="accent1"/>
            </a:solidFill>
          </a:ln>
        </p:spPr>
        <p:txBody>
          <a:bodyPr/>
          <a:lstStyle/>
          <a:p>
            <a:pPr>
              <a:defRPr/>
            </a:pPr>
            <a:endParaRPr lang="ru-RU" altLang="ru-RU" sz="1800" dirty="0" smtClean="0">
              <a:ea typeface="Arial" pitchFamily="34" charset="0"/>
              <a:cs typeface="Helvetica" charset="0"/>
            </a:endParaRPr>
          </a:p>
          <a:p>
            <a:pPr>
              <a:defRPr/>
            </a:pPr>
            <a:endParaRPr lang="ru-RU" altLang="ru-RU" sz="1800" dirty="0">
              <a:ea typeface="Arial" pitchFamily="34" charset="0"/>
              <a:cs typeface="Helvetica" charset="0"/>
            </a:endParaRPr>
          </a:p>
          <a:p>
            <a:pPr>
              <a:defRPr/>
            </a:pPr>
            <a:r>
              <a:rPr lang="ru-RU" altLang="ru-RU" sz="1800" dirty="0" smtClean="0">
                <a:ea typeface="Arial" pitchFamily="34" charset="0"/>
                <a:cs typeface="Helvetica" charset="0"/>
              </a:rPr>
              <a:t>Музей – смотровая площадка Москва-Сити  </a:t>
            </a:r>
            <a:r>
              <a:rPr lang="ru-RU" altLang="ru-RU" sz="1800" dirty="0">
                <a:ea typeface="Arial" pitchFamily="34" charset="0"/>
                <a:cs typeface="Helvetica" charset="0"/>
              </a:rPr>
              <a:t>с обзорной площадкой на </a:t>
            </a:r>
            <a:r>
              <a:rPr lang="ru-RU" altLang="ru-RU" sz="1800" dirty="0">
                <a:latin typeface="+mn-lt"/>
                <a:ea typeface="Arial" pitchFamily="34" charset="0"/>
                <a:cs typeface="Helvetica" charset="0"/>
              </a:rPr>
              <a:t>56</a:t>
            </a:r>
            <a:r>
              <a:rPr lang="ru-RU" altLang="ru-RU" sz="1800" dirty="0">
                <a:ea typeface="Arial" pitchFamily="34" charset="0"/>
                <a:cs typeface="Helvetica" charset="0"/>
              </a:rPr>
              <a:t> этаже  в Деловом комплексе «Империя</a:t>
            </a:r>
            <a:r>
              <a:rPr lang="ru-RU" altLang="ru-RU" sz="1800" dirty="0" smtClean="0">
                <a:ea typeface="Arial" pitchFamily="34" charset="0"/>
                <a:cs typeface="Helvetica" charset="0"/>
              </a:rPr>
              <a:t>» - статусный объект   </a:t>
            </a:r>
            <a:r>
              <a:rPr lang="ru-RU" sz="1800" dirty="0" smtClean="0"/>
              <a:t> </a:t>
            </a:r>
            <a:r>
              <a:rPr lang="ru-RU" sz="1800" dirty="0"/>
              <a:t>и  </a:t>
            </a:r>
            <a:r>
              <a:rPr lang="ru-RU" sz="1800" dirty="0" smtClean="0"/>
              <a:t>туристическое  ядро    всей территории.</a:t>
            </a:r>
            <a:r>
              <a:rPr lang="ru-RU" altLang="ru-RU" sz="1800" dirty="0" smtClean="0">
                <a:ea typeface="Arial" pitchFamily="34" charset="0"/>
                <a:cs typeface="Helvetica" charset="0"/>
              </a:rPr>
              <a:t> </a:t>
            </a:r>
          </a:p>
          <a:p>
            <a:pPr>
              <a:defRPr/>
            </a:pPr>
            <a:r>
              <a:rPr lang="ru-RU" altLang="ru-RU" sz="1800" dirty="0" smtClean="0">
                <a:latin typeface="Calibri" pitchFamily="34" charset="0"/>
                <a:ea typeface="Arial" pitchFamily="34" charset="0"/>
                <a:cs typeface="Helvetica" charset="0"/>
              </a:rPr>
              <a:t>Открытая  смотровая площадка  башни ОКО </a:t>
            </a:r>
            <a:r>
              <a:rPr lang="en-US" altLang="ru-RU" sz="1800" dirty="0" smtClean="0">
                <a:latin typeface="Calibri" pitchFamily="34" charset="0"/>
                <a:ea typeface="Arial" pitchFamily="34" charset="0"/>
                <a:cs typeface="Helvetica" charset="0"/>
              </a:rPr>
              <a:t> </a:t>
            </a:r>
            <a:r>
              <a:rPr lang="ru-RU" altLang="ru-RU" sz="1800" dirty="0" smtClean="0">
                <a:latin typeface="Calibri" pitchFamily="34" charset="0"/>
                <a:ea typeface="Arial" pitchFamily="34" charset="0"/>
                <a:cs typeface="Helvetica" charset="0"/>
              </a:rPr>
              <a:t>на высоте 354 метра.</a:t>
            </a:r>
          </a:p>
          <a:p>
            <a:pPr>
              <a:defRPr/>
            </a:pPr>
            <a:r>
              <a:rPr lang="ru-RU" altLang="ru-RU" sz="1800" dirty="0">
                <a:latin typeface="Calibri" pitchFamily="34" charset="0"/>
                <a:ea typeface="Arial" pitchFamily="34" charset="0"/>
                <a:cs typeface="Helvetica" charset="0"/>
              </a:rPr>
              <a:t>Смотровая площадка </a:t>
            </a:r>
            <a:r>
              <a:rPr lang="en-US" altLang="ru-RU" sz="1800" dirty="0">
                <a:latin typeface="Calibri" pitchFamily="34" charset="0"/>
                <a:ea typeface="Arial" pitchFamily="34" charset="0"/>
                <a:cs typeface="Helvetica" charset="0"/>
              </a:rPr>
              <a:t>“Panorama 360”</a:t>
            </a:r>
            <a:r>
              <a:rPr lang="ru-RU" altLang="ru-RU" sz="1800" dirty="0">
                <a:latin typeface="Calibri" pitchFamily="34" charset="0"/>
                <a:ea typeface="Arial" pitchFamily="34" charset="0"/>
                <a:cs typeface="Helvetica" charset="0"/>
              </a:rPr>
              <a:t>  на 89 этаже  башни Федерация (Восток) – открытие  в </a:t>
            </a:r>
            <a:r>
              <a:rPr lang="en-US" altLang="ru-RU" sz="1800" dirty="0">
                <a:latin typeface="Calibri" pitchFamily="34" charset="0"/>
                <a:ea typeface="Arial" pitchFamily="34" charset="0"/>
                <a:cs typeface="Helvetica" charset="0"/>
              </a:rPr>
              <a:t>I </a:t>
            </a:r>
            <a:r>
              <a:rPr lang="ru-RU" altLang="ru-RU" sz="1800" dirty="0">
                <a:latin typeface="Calibri" pitchFamily="34" charset="0"/>
                <a:ea typeface="Arial" pitchFamily="34" charset="0"/>
                <a:cs typeface="Helvetica" charset="0"/>
              </a:rPr>
              <a:t>кв. 2018 </a:t>
            </a:r>
            <a:r>
              <a:rPr lang="ru-RU" altLang="ru-RU" sz="1800" dirty="0" smtClean="0">
                <a:latin typeface="Calibri" pitchFamily="34" charset="0"/>
                <a:ea typeface="Arial" pitchFamily="34" charset="0"/>
                <a:cs typeface="Helvetica" charset="0"/>
              </a:rPr>
              <a:t>года</a:t>
            </a:r>
            <a:endParaRPr lang="ru-RU" altLang="ru-RU" sz="1800" dirty="0">
              <a:latin typeface="Calibri" pitchFamily="34" charset="0"/>
              <a:ea typeface="Arial" pitchFamily="34" charset="0"/>
              <a:cs typeface="Helvetica" charset="0"/>
            </a:endParaRPr>
          </a:p>
        </p:txBody>
      </p:sp>
      <p:sp>
        <p:nvSpPr>
          <p:cNvPr id="23556" name="AutoShape 5" descr="Отображается файл &quot;IMG_0980.jpg&quot;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3557" name="AutoShape 7" descr="Отображается файл &quot;IMG_0980.jpg&quot;"/>
          <p:cNvSpPr>
            <a:spLocks noChangeAspect="1" noChangeArrowheads="1"/>
          </p:cNvSpPr>
          <p:nvPr/>
        </p:nvSpPr>
        <p:spPr bwMode="auto">
          <a:xfrm>
            <a:off x="296863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663" y="236538"/>
            <a:ext cx="8542337" cy="769937"/>
          </a:xfrm>
        </p:spPr>
        <p:txBody>
          <a:bodyPr/>
          <a:lstStyle/>
          <a:p>
            <a:pPr algn="ctr">
              <a:defRPr/>
            </a:pPr>
            <a:r>
              <a:rPr lang="ru-RU" sz="2400" b="1" dirty="0" smtClean="0">
                <a:latin typeface="+mj-lt"/>
              </a:rPr>
              <a:t>Основные достопримечательности  Москва-Сити</a:t>
            </a:r>
            <a:endParaRPr lang="ru-RU" sz="2400" dirty="0">
              <a:latin typeface="+mj-lt"/>
            </a:endParaRPr>
          </a:p>
        </p:txBody>
      </p:sp>
      <p:sp>
        <p:nvSpPr>
          <p:cNvPr id="9219" name="Объект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22725" cy="3394075"/>
          </a:xfrm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ru-RU" altLang="ru-RU" sz="2400" b="1" dirty="0" smtClean="0">
                <a:latin typeface="+mj-lt"/>
                <a:ea typeface="Arial" pitchFamily="34" charset="0"/>
                <a:cs typeface="Helvetica" charset="0"/>
              </a:rPr>
              <a:t>ИСТОРИЯ </a:t>
            </a:r>
          </a:p>
          <a:p>
            <a:pPr>
              <a:defRPr/>
            </a:pPr>
            <a:r>
              <a:rPr lang="ru-RU" altLang="ru-RU" sz="1400" dirty="0" smtClean="0">
                <a:latin typeface="Helvetica" charset="0"/>
                <a:ea typeface="Arial" pitchFamily="34" charset="0"/>
                <a:cs typeface="Helvetica" charset="0"/>
              </a:rPr>
              <a:t>Место </a:t>
            </a:r>
            <a:r>
              <a:rPr lang="ru-RU" altLang="ru-RU" sz="1400" dirty="0">
                <a:latin typeface="Helvetica" charset="0"/>
                <a:ea typeface="Arial" pitchFamily="34" charset="0"/>
                <a:cs typeface="Helvetica" charset="0"/>
              </a:rPr>
              <a:t>закладки памятной   капсулы 01.12.1995 г.</a:t>
            </a:r>
          </a:p>
          <a:p>
            <a:pPr>
              <a:defRPr/>
            </a:pPr>
            <a:r>
              <a:rPr lang="ru-RU" altLang="ru-RU" sz="1400" dirty="0" smtClean="0">
                <a:latin typeface="Helvetica" charset="0"/>
                <a:ea typeface="Arial" pitchFamily="34" charset="0"/>
                <a:cs typeface="Helvetica" charset="0"/>
              </a:rPr>
              <a:t>Скульптура </a:t>
            </a:r>
            <a:r>
              <a:rPr lang="ru-RU" altLang="ru-RU" sz="1400" dirty="0">
                <a:latin typeface="Helvetica" charset="0"/>
                <a:ea typeface="Arial" pitchFamily="34" charset="0"/>
                <a:cs typeface="Helvetica" charset="0"/>
              </a:rPr>
              <a:t>Э. Неизвестного “Древо жизни”</a:t>
            </a:r>
          </a:p>
          <a:p>
            <a:pPr>
              <a:defRPr/>
            </a:pPr>
            <a:r>
              <a:rPr lang="ru-RU" altLang="ru-RU" sz="1400" dirty="0">
                <a:latin typeface="Helvetica" charset="0"/>
                <a:ea typeface="Arial" pitchFamily="34" charset="0"/>
                <a:cs typeface="Helvetica" charset="0"/>
              </a:rPr>
              <a:t>Макет ОАО   «СИТИ» в вестибюле  Моста </a:t>
            </a:r>
            <a:r>
              <a:rPr lang="ru-RU" altLang="ru-RU" sz="1400" dirty="0" smtClean="0">
                <a:latin typeface="Helvetica" charset="0"/>
                <a:ea typeface="Arial" pitchFamily="34" charset="0"/>
                <a:cs typeface="Helvetica" charset="0"/>
              </a:rPr>
              <a:t>Багратион</a:t>
            </a:r>
          </a:p>
          <a:p>
            <a:pPr>
              <a:defRPr/>
            </a:pPr>
            <a:r>
              <a:rPr lang="ru-RU" altLang="ru-RU" sz="1400" dirty="0" smtClean="0">
                <a:latin typeface="Helvetica" charset="0"/>
                <a:ea typeface="Arial" pitchFamily="34" charset="0"/>
                <a:cs typeface="Helvetica" charset="0"/>
              </a:rPr>
              <a:t>Мемориальная доска  Б.Тхора</a:t>
            </a:r>
            <a:endParaRPr lang="ru-RU" altLang="ru-RU" sz="1400" dirty="0">
              <a:latin typeface="Helvetica" charset="0"/>
              <a:ea typeface="Arial" pitchFamily="34" charset="0"/>
              <a:cs typeface="Helvetica" charset="0"/>
            </a:endParaRPr>
          </a:p>
          <a:p>
            <a:pPr>
              <a:defRPr/>
            </a:pPr>
            <a:r>
              <a:rPr lang="ru-RU" altLang="ru-RU" sz="1400" dirty="0">
                <a:latin typeface="Helvetica" charset="0"/>
                <a:ea typeface="Arial" pitchFamily="34" charset="0"/>
                <a:cs typeface="Helvetica" charset="0"/>
              </a:rPr>
              <a:t>Башня Татлина в вестибюле  «Города столиц</a:t>
            </a:r>
            <a:r>
              <a:rPr lang="ru-RU" altLang="ru-RU" sz="1400" dirty="0" smtClean="0">
                <a:latin typeface="Helvetica" charset="0"/>
                <a:ea typeface="Arial" pitchFamily="34" charset="0"/>
                <a:cs typeface="Helvetica" charset="0"/>
              </a:rPr>
              <a:t>»</a:t>
            </a:r>
          </a:p>
          <a:p>
            <a:pPr>
              <a:defRPr/>
            </a:pPr>
            <a:endParaRPr lang="ru-RU" altLang="ru-RU" sz="1400" dirty="0">
              <a:latin typeface="Helvetica" charset="0"/>
              <a:ea typeface="Arial" pitchFamily="34" charset="0"/>
              <a:cs typeface="Helvetica" charset="0"/>
            </a:endParaRPr>
          </a:p>
          <a:p>
            <a:pPr>
              <a:defRPr/>
            </a:pPr>
            <a:endParaRPr lang="ru-RU" altLang="ru-RU" sz="1800" dirty="0" smtClean="0">
              <a:latin typeface="Helvetica" charset="0"/>
              <a:ea typeface="Arial" pitchFamily="34" charset="0"/>
              <a:cs typeface="Helvetica" charset="0"/>
            </a:endParaRPr>
          </a:p>
          <a:p>
            <a:pPr>
              <a:defRPr/>
            </a:pPr>
            <a:endParaRPr lang="ru-RU" altLang="ru-RU" sz="1800" dirty="0">
              <a:latin typeface="Helvetica" charset="0"/>
              <a:ea typeface="Arial" pitchFamily="34" charset="0"/>
              <a:cs typeface="Helvetica" charset="0"/>
            </a:endParaRPr>
          </a:p>
          <a:p>
            <a:pPr>
              <a:defRPr/>
            </a:pPr>
            <a:endParaRPr lang="ru-RU" altLang="ru-RU" sz="1800" dirty="0" smtClean="0">
              <a:latin typeface="Helvetica" charset="0"/>
              <a:ea typeface="Arial" pitchFamily="34" charset="0"/>
              <a:cs typeface="Helvetica" charset="0"/>
            </a:endParaRPr>
          </a:p>
          <a:p>
            <a:pPr>
              <a:defRPr/>
            </a:pPr>
            <a:endParaRPr lang="ru-RU" altLang="ru-RU" sz="1800" dirty="0" smtClean="0">
              <a:latin typeface="Helvetica" charset="0"/>
              <a:ea typeface="Arial" pitchFamily="34" charset="0"/>
              <a:cs typeface="Helvetica" charset="0"/>
            </a:endParaRPr>
          </a:p>
        </p:txBody>
      </p:sp>
      <p:sp>
        <p:nvSpPr>
          <p:cNvPr id="9220" name="Объект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ru-RU" altLang="ru-RU" sz="2400" b="1" dirty="0" smtClean="0">
                <a:latin typeface="+mj-lt"/>
                <a:ea typeface="Arial" pitchFamily="34" charset="0"/>
                <a:cs typeface="Helvetica" charset="0"/>
              </a:rPr>
              <a:t>СОВРЕМЕННОСТЬ</a:t>
            </a:r>
          </a:p>
          <a:p>
            <a:pPr>
              <a:defRPr/>
            </a:pPr>
            <a:r>
              <a:rPr lang="ru-RU" altLang="ru-RU" sz="1400" dirty="0" smtClean="0">
                <a:latin typeface="Helvetica" charset="0"/>
                <a:ea typeface="Arial" pitchFamily="34" charset="0"/>
                <a:cs typeface="Helvetica" charset="0"/>
              </a:rPr>
              <a:t>Светомузыкальный фонтан </a:t>
            </a:r>
            <a:r>
              <a:rPr lang="ru-RU" altLang="ru-RU" sz="1400" dirty="0">
                <a:latin typeface="Helvetica" charset="0"/>
                <a:ea typeface="Arial" pitchFamily="34" charset="0"/>
                <a:cs typeface="Helvetica" charset="0"/>
              </a:rPr>
              <a:t>в Торгово-развлекательном центре «АФИМОЛЛ Сити»</a:t>
            </a:r>
          </a:p>
          <a:p>
            <a:pPr>
              <a:defRPr/>
            </a:pPr>
            <a:r>
              <a:rPr lang="ru-RU" altLang="ru-RU" sz="1400" dirty="0">
                <a:latin typeface="Helvetica" charset="0"/>
                <a:ea typeface="Arial" pitchFamily="34" charset="0"/>
                <a:cs typeface="Helvetica" charset="0"/>
              </a:rPr>
              <a:t>Досуговый семейный центр “Мастерславль” в башне </a:t>
            </a:r>
            <a:r>
              <a:rPr lang="ru-RU" altLang="ru-RU" sz="1400" dirty="0" smtClean="0">
                <a:latin typeface="Helvetica" charset="0"/>
                <a:ea typeface="Arial" pitchFamily="34" charset="0"/>
                <a:cs typeface="Helvetica" charset="0"/>
              </a:rPr>
              <a:t>Эволюция  (-1 этаж)</a:t>
            </a:r>
            <a:endParaRPr lang="ru-RU" altLang="ru-RU" sz="1400" dirty="0">
              <a:latin typeface="Helvetica" charset="0"/>
              <a:ea typeface="Arial" pitchFamily="34" charset="0"/>
              <a:cs typeface="Helvetica" charset="0"/>
            </a:endParaRPr>
          </a:p>
          <a:p>
            <a:pPr>
              <a:defRPr/>
            </a:pPr>
            <a:r>
              <a:rPr lang="ru-RU" altLang="ru-RU" sz="1400" dirty="0">
                <a:latin typeface="Helvetica" charset="0"/>
                <a:ea typeface="Arial" pitchFamily="34" charset="0"/>
                <a:cs typeface="Helvetica" charset="0"/>
              </a:rPr>
              <a:t> Самый большой  атриум  в Европе в  Северной </a:t>
            </a:r>
            <a:r>
              <a:rPr lang="ru-RU" altLang="ru-RU" sz="1400" dirty="0" smtClean="0">
                <a:latin typeface="Helvetica" charset="0"/>
                <a:ea typeface="Arial" pitchFamily="34" charset="0"/>
                <a:cs typeface="Helvetica" charset="0"/>
              </a:rPr>
              <a:t>башне (80 метров)</a:t>
            </a:r>
            <a:endParaRPr lang="ru-RU" altLang="ru-RU" sz="1400" dirty="0">
              <a:latin typeface="Helvetica" charset="0"/>
              <a:ea typeface="Arial" pitchFamily="34" charset="0"/>
              <a:cs typeface="Helvetica" charset="0"/>
            </a:endParaRPr>
          </a:p>
          <a:p>
            <a:pPr>
              <a:defRPr/>
            </a:pPr>
            <a:r>
              <a:rPr lang="ru-RU" altLang="ru-RU" sz="1400" dirty="0">
                <a:latin typeface="Helvetica" charset="0"/>
                <a:ea typeface="Arial" pitchFamily="34" charset="0"/>
                <a:cs typeface="Helvetica" charset="0"/>
              </a:rPr>
              <a:t>Ресторан Sixty </a:t>
            </a:r>
            <a:r>
              <a:rPr lang="ru-RU" altLang="ru-RU" sz="1400" dirty="0" smtClean="0">
                <a:latin typeface="Helvetica" charset="0"/>
                <a:ea typeface="Arial" pitchFamily="34" charset="0"/>
                <a:cs typeface="Helvetica" charset="0"/>
              </a:rPr>
              <a:t>в башне Федерация (Запад, 62 эт.)</a:t>
            </a:r>
          </a:p>
          <a:p>
            <a:pPr>
              <a:defRPr/>
            </a:pPr>
            <a:r>
              <a:rPr lang="ru-RU" altLang="ru-RU" sz="1400" dirty="0" smtClean="0">
                <a:latin typeface="Helvetica" charset="0"/>
                <a:ea typeface="Arial" pitchFamily="34" charset="0"/>
                <a:cs typeface="Helvetica" charset="0"/>
              </a:rPr>
              <a:t>Ресторан </a:t>
            </a:r>
            <a:r>
              <a:rPr lang="en-US" altLang="ru-RU" sz="1400" dirty="0" smtClean="0">
                <a:latin typeface="Helvetica" charset="0"/>
                <a:ea typeface="Arial" pitchFamily="34" charset="0"/>
                <a:cs typeface="Helvetica" charset="0"/>
              </a:rPr>
              <a:t>Ruski</a:t>
            </a:r>
            <a:r>
              <a:rPr lang="ru-RU" altLang="ru-RU" sz="1400" dirty="0" smtClean="0">
                <a:latin typeface="Helvetica" charset="0"/>
                <a:ea typeface="Arial" pitchFamily="34" charset="0"/>
                <a:cs typeface="Helvetica" charset="0"/>
              </a:rPr>
              <a:t> </a:t>
            </a:r>
            <a:r>
              <a:rPr lang="en-US" altLang="ru-RU" sz="1400" dirty="0" smtClean="0">
                <a:latin typeface="Helvetica" charset="0"/>
                <a:ea typeface="Arial" pitchFamily="34" charset="0"/>
                <a:cs typeface="Helvetica" charset="0"/>
              </a:rPr>
              <a:t> </a:t>
            </a:r>
            <a:r>
              <a:rPr lang="ru-RU" altLang="ru-RU" sz="1400" dirty="0" smtClean="0">
                <a:latin typeface="Helvetica" charset="0"/>
                <a:ea typeface="Arial" pitchFamily="34" charset="0"/>
                <a:cs typeface="Helvetica" charset="0"/>
              </a:rPr>
              <a:t> в башне Око (84 этаж)</a:t>
            </a:r>
          </a:p>
          <a:p>
            <a:pPr>
              <a:defRPr/>
            </a:pPr>
            <a:r>
              <a:rPr lang="ru-RU" altLang="ru-RU" sz="1400" dirty="0" smtClean="0">
                <a:latin typeface="Helvetica" charset="0"/>
                <a:ea typeface="Arial" pitchFamily="34" charset="0"/>
                <a:cs typeface="Helvetica" charset="0"/>
              </a:rPr>
              <a:t>Каток  в башне ОКО  на высоте 354 метров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ru-RU" altLang="ru-RU" sz="1400" dirty="0" smtClean="0">
              <a:latin typeface="Helvetica" charset="0"/>
              <a:ea typeface="Arial" pitchFamily="34" charset="0"/>
              <a:cs typeface="Helvetica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ru-RU" altLang="ru-RU" sz="1800" dirty="0" smtClean="0">
              <a:latin typeface="Helvetica" charset="0"/>
              <a:ea typeface="Arial" pitchFamily="34" charset="0"/>
              <a:cs typeface="Helvetica" charset="0"/>
            </a:endParaRPr>
          </a:p>
          <a:p>
            <a:pPr>
              <a:defRPr/>
            </a:pPr>
            <a:endParaRPr lang="ru-RU" altLang="ru-RU" sz="1800" dirty="0" smtClean="0">
              <a:latin typeface="Helvetica" charset="0"/>
              <a:ea typeface="Arial" pitchFamily="34" charset="0"/>
              <a:cs typeface="Helvetica" charset="0"/>
            </a:endParaRPr>
          </a:p>
          <a:p>
            <a:pPr>
              <a:defRPr/>
            </a:pPr>
            <a:endParaRPr lang="ru-RU" altLang="ru-RU" sz="1800" dirty="0" smtClean="0">
              <a:latin typeface="Helvetica" charset="0"/>
              <a:ea typeface="Arial" pitchFamily="34" charset="0"/>
              <a:cs typeface="Helvetica" charset="0"/>
            </a:endParaRPr>
          </a:p>
          <a:p>
            <a:pPr>
              <a:defRPr/>
            </a:pPr>
            <a:endParaRPr lang="ru-RU" altLang="ru-RU" sz="1800" dirty="0" smtClean="0">
              <a:latin typeface="Helvetica" charset="0"/>
              <a:ea typeface="Arial" pitchFamily="34" charset="0"/>
              <a:cs typeface="Helvetica" charset="0"/>
            </a:endParaRPr>
          </a:p>
          <a:p>
            <a:pPr>
              <a:defRPr/>
            </a:pPr>
            <a:endParaRPr lang="ru-RU" altLang="ru-RU" sz="1800" dirty="0" smtClean="0">
              <a:latin typeface="Helvetica" charset="0"/>
              <a:ea typeface="Arial" pitchFamily="34" charset="0"/>
              <a:cs typeface="Helvetica" charset="0"/>
            </a:endParaRPr>
          </a:p>
          <a:p>
            <a:pPr>
              <a:defRPr/>
            </a:pPr>
            <a:endParaRPr lang="ru-RU" altLang="ru-RU" sz="1800" dirty="0" smtClean="0">
              <a:latin typeface="Helvetica" charset="0"/>
              <a:ea typeface="Arial" pitchFamily="34" charset="0"/>
              <a:cs typeface="Helvetica" charset="0"/>
            </a:endParaRPr>
          </a:p>
          <a:p>
            <a:pPr>
              <a:defRPr/>
            </a:pPr>
            <a:endParaRPr lang="ru-RU" altLang="ru-RU" dirty="0" smtClean="0">
              <a:latin typeface="Helvetica" charset="0"/>
              <a:ea typeface="Arial" pitchFamily="34" charset="0"/>
              <a:cs typeface="Helvetica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554038"/>
          </a:xfrm>
        </p:spPr>
        <p:txBody>
          <a:bodyPr/>
          <a:lstStyle/>
          <a:p>
            <a:pPr algn="ctr">
              <a:defRPr/>
            </a:pPr>
            <a:r>
              <a:rPr lang="ru-RU" altLang="ru-RU" sz="2400" b="1" dirty="0" smtClean="0">
                <a:latin typeface="+mj-lt"/>
                <a:ea typeface="Arial" pitchFamily="34" charset="0"/>
                <a:cs typeface="Helvetica" charset="0"/>
              </a:rPr>
              <a:t>Новые туристские объекты   Москва-Сити в 2018 г.</a:t>
            </a:r>
            <a:endParaRPr lang="ru-RU" altLang="ru-RU" sz="2400" dirty="0" smtClean="0">
              <a:latin typeface="+mj-lt"/>
              <a:ea typeface="Arial" pitchFamily="34" charset="0"/>
              <a:cs typeface="Helvetica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65100" y="1063625"/>
            <a:ext cx="4330700" cy="3530600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endParaRPr lang="ru-RU" sz="1800" b="1" dirty="0" smtClean="0">
              <a:latin typeface="+mn-lt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ru-RU" sz="1800" b="1" dirty="0">
              <a:latin typeface="+mn-lt"/>
            </a:endParaRPr>
          </a:p>
          <a:p>
            <a:pPr>
              <a:defRPr/>
            </a:pPr>
            <a:r>
              <a:rPr lang="ru-RU" sz="1800" dirty="0" smtClean="0">
                <a:latin typeface="+mj-lt"/>
              </a:rPr>
              <a:t>Городская </a:t>
            </a:r>
            <a:r>
              <a:rPr lang="ru-RU" sz="1800" dirty="0">
                <a:latin typeface="+mj-lt"/>
              </a:rPr>
              <a:t>площадь </a:t>
            </a:r>
            <a:r>
              <a:rPr lang="ru-RU" sz="1800" dirty="0" smtClean="0">
                <a:latin typeface="+mj-lt"/>
              </a:rPr>
              <a:t>. Завершение  благоустройства  </a:t>
            </a:r>
            <a:r>
              <a:rPr lang="ru-RU" sz="1800" dirty="0">
                <a:latin typeface="+mj-lt"/>
              </a:rPr>
              <a:t>в </a:t>
            </a:r>
            <a:r>
              <a:rPr lang="ru-RU" sz="1800" dirty="0" smtClean="0">
                <a:latin typeface="+mj-lt"/>
              </a:rPr>
              <a:t> 2018 </a:t>
            </a:r>
            <a:r>
              <a:rPr lang="ru-RU" sz="1800" dirty="0">
                <a:latin typeface="+mj-lt"/>
              </a:rPr>
              <a:t>гг. </a:t>
            </a:r>
            <a:endParaRPr lang="ru-RU" sz="1800" dirty="0" smtClean="0">
              <a:latin typeface="+mj-lt"/>
            </a:endParaRPr>
          </a:p>
          <a:p>
            <a:pPr>
              <a:defRPr/>
            </a:pPr>
            <a:r>
              <a:rPr lang="ru-RU" sz="1800" dirty="0" smtClean="0">
                <a:latin typeface="+mj-lt"/>
              </a:rPr>
              <a:t>Смотровая площадка</a:t>
            </a:r>
            <a:r>
              <a:rPr lang="en-US" sz="1800" dirty="0" smtClean="0">
                <a:latin typeface="+mj-lt"/>
              </a:rPr>
              <a:t> “PANORAMA 360”</a:t>
            </a:r>
            <a:r>
              <a:rPr lang="ru-RU" sz="1800" dirty="0" smtClean="0">
                <a:latin typeface="+mj-lt"/>
              </a:rPr>
              <a:t>  в Башне Федерация  (Восток) на 89 этаже</a:t>
            </a:r>
            <a:r>
              <a:rPr lang="ru-RU" sz="1800" dirty="0">
                <a:latin typeface="+mj-lt"/>
              </a:rPr>
              <a:t> </a:t>
            </a:r>
            <a:r>
              <a:rPr lang="ru-RU" sz="1800" dirty="0" smtClean="0">
                <a:latin typeface="+mj-lt"/>
              </a:rPr>
              <a:t>в </a:t>
            </a:r>
            <a:r>
              <a:rPr lang="en-US" sz="1800" dirty="0" smtClean="0">
                <a:latin typeface="+mj-lt"/>
              </a:rPr>
              <a:t>I </a:t>
            </a:r>
            <a:r>
              <a:rPr lang="ru-RU" sz="1800" dirty="0" smtClean="0">
                <a:latin typeface="+mj-lt"/>
              </a:rPr>
              <a:t>квартале 2018 г.</a:t>
            </a:r>
          </a:p>
          <a:p>
            <a:pPr>
              <a:defRPr/>
            </a:pPr>
            <a:r>
              <a:rPr lang="ru-RU" sz="1800" dirty="0" smtClean="0">
                <a:latin typeface="+mj-lt"/>
              </a:rPr>
              <a:t>Киноконцертный </a:t>
            </a:r>
            <a:r>
              <a:rPr lang="ru-RU" sz="1800" dirty="0">
                <a:latin typeface="+mj-lt"/>
              </a:rPr>
              <a:t>зал  в </a:t>
            </a:r>
            <a:r>
              <a:rPr lang="ru-RU" sz="1800" dirty="0" smtClean="0">
                <a:latin typeface="+mj-lt"/>
              </a:rPr>
              <a:t> конце  </a:t>
            </a:r>
            <a:r>
              <a:rPr lang="ru-RU" sz="1800" dirty="0">
                <a:latin typeface="+mj-lt"/>
              </a:rPr>
              <a:t>2018 г.</a:t>
            </a:r>
          </a:p>
          <a:p>
            <a:pPr>
              <a:defRPr/>
            </a:pPr>
            <a:endParaRPr lang="ru-RU" sz="1600" b="1" dirty="0"/>
          </a:p>
          <a:p>
            <a:pPr>
              <a:defRPr/>
            </a:pPr>
            <a:endParaRPr lang="ru-RU" sz="1800" b="1" dirty="0" smtClean="0">
              <a:latin typeface="+mn-lt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ru-RU" sz="1800" b="1" dirty="0">
              <a:latin typeface="+mn-lt"/>
            </a:endParaRPr>
          </a:p>
          <a:p>
            <a:pPr>
              <a:defRPr/>
            </a:pPr>
            <a:endParaRPr lang="ru-RU" sz="1800" b="1" dirty="0">
              <a:latin typeface="+mn-lt"/>
            </a:endParaRPr>
          </a:p>
          <a:p>
            <a:pPr>
              <a:defRPr/>
            </a:pPr>
            <a:endParaRPr lang="ru-RU" dirty="0"/>
          </a:p>
        </p:txBody>
      </p:sp>
      <p:sp>
        <p:nvSpPr>
          <p:cNvPr id="25604" name="Прямоугольник 4"/>
          <p:cNvSpPr>
            <a:spLocks noChangeArrowheads="1"/>
          </p:cNvSpPr>
          <p:nvPr/>
        </p:nvSpPr>
        <p:spPr bwMode="auto">
          <a:xfrm>
            <a:off x="2286000" y="1279525"/>
            <a:ext cx="4572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/>
              <a:t> </a:t>
            </a:r>
          </a:p>
        </p:txBody>
      </p:sp>
      <p:pic>
        <p:nvPicPr>
          <p:cNvPr id="25605" name="Picture 2" descr="C:\Users\khomenko.CITY\iphone\Городская площадь и Эволюция(2)\IMG_185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1063625"/>
            <a:ext cx="4038600" cy="3028950"/>
          </a:xfr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2300" y="206375"/>
            <a:ext cx="8229600" cy="857250"/>
          </a:xfrm>
        </p:spPr>
        <p:txBody>
          <a:bodyPr/>
          <a:lstStyle/>
          <a:p>
            <a:pPr algn="ctr">
              <a:defRPr/>
            </a:pPr>
            <a:r>
              <a:rPr lang="ru-RU" sz="2400" b="1" dirty="0" smtClean="0">
                <a:latin typeface="+mj-lt"/>
              </a:rPr>
              <a:t>Экскурсанты Музея Сити</a:t>
            </a:r>
            <a:endParaRPr lang="ru-RU" sz="2400" b="1" dirty="0">
              <a:latin typeface="+mj-lt"/>
            </a:endParaRPr>
          </a:p>
        </p:txBody>
      </p:sp>
      <p:pic>
        <p:nvPicPr>
          <p:cNvPr id="26627" name="Picture 6" descr="C:\Users\khomenko.CITY\Desktop\SEMINAR ИХ JULY 2015\Фото экскурсантов\foto ГБТУ.city\IMG_049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382713"/>
            <a:ext cx="4038600" cy="3028950"/>
          </a:xfrm>
          <a:noFill/>
        </p:spPr>
      </p:pic>
      <p:pic>
        <p:nvPicPr>
          <p:cNvPr id="26628" name="Picture 2" descr="C:\Users\khomenko.CITY\ЭКСКУРИИ\Фото экскурсантов\Фото израильсике архитекторы\IMG_61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5143500"/>
            <a:ext cx="7715250" cy="14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3" descr="C:\Users\khomenko.CITY\ЭКСКУРИИ\Фото экскурсантов\Фото израильсике архитекторы\IMG_610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1382713"/>
            <a:ext cx="4321175" cy="3028950"/>
          </a:xfr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2172</TotalTime>
  <Words>466</Words>
  <Application>Microsoft Office PowerPoint</Application>
  <PresentationFormat>Экран (16:9)</PresentationFormat>
  <Paragraphs>90</Paragraphs>
  <Slides>10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Helvetica</vt:lpstr>
      <vt:lpstr>Тема Office</vt:lpstr>
      <vt:lpstr>« Стратегическое моделирование  экскурсоводческой службы  Музея Москва-Сити»</vt:lpstr>
      <vt:lpstr> Стратегические цели  </vt:lpstr>
      <vt:lpstr>Участники проекта  «МУЗЕЙ – Смотровая площадка Москва-СИТИ» </vt:lpstr>
      <vt:lpstr> Рынок  экскурсионных услуг  в Москва-Сити  </vt:lpstr>
      <vt:lpstr>Главный  хит Москва-Сити - небоскребы и высота </vt:lpstr>
      <vt:lpstr>Туристская инфраструктура  - смотровые площадки </vt:lpstr>
      <vt:lpstr>Основные достопримечательности  Москва-Сити</vt:lpstr>
      <vt:lpstr>Новые туристские объекты   Москва-Сити в 2018 г.</vt:lpstr>
      <vt:lpstr>Экскурсанты Музея Сити</vt:lpstr>
      <vt:lpstr>Лига экскурсоводов М-СИТИ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Alexey</dc:creator>
  <cp:lastModifiedBy>Хоменко Ирина</cp:lastModifiedBy>
  <cp:revision>220</cp:revision>
  <cp:lastPrinted>2014-11-18T11:34:19Z</cp:lastPrinted>
  <dcterms:created xsi:type="dcterms:W3CDTF">2014-10-17T08:14:38Z</dcterms:created>
  <dcterms:modified xsi:type="dcterms:W3CDTF">2018-02-26T15:47:37Z</dcterms:modified>
</cp:coreProperties>
</file>